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4501" r:id="rId1"/>
  </p:sldMasterIdLst>
  <p:notesMasterIdLst>
    <p:notesMasterId r:id="rId28"/>
  </p:notesMasterIdLst>
  <p:handoutMasterIdLst>
    <p:handoutMasterId r:id="rId29"/>
  </p:handoutMasterIdLst>
  <p:sldIdLst>
    <p:sldId id="261" r:id="rId2"/>
    <p:sldId id="264" r:id="rId3"/>
    <p:sldId id="266" r:id="rId4"/>
    <p:sldId id="267" r:id="rId5"/>
    <p:sldId id="268" r:id="rId6"/>
    <p:sldId id="269" r:id="rId7"/>
    <p:sldId id="271" r:id="rId8"/>
    <p:sldId id="274" r:id="rId9"/>
    <p:sldId id="277" r:id="rId10"/>
    <p:sldId id="299" r:id="rId11"/>
    <p:sldId id="300" r:id="rId12"/>
    <p:sldId id="301" r:id="rId13"/>
    <p:sldId id="285" r:id="rId14"/>
    <p:sldId id="288" r:id="rId15"/>
    <p:sldId id="290" r:id="rId16"/>
    <p:sldId id="291" r:id="rId17"/>
    <p:sldId id="292" r:id="rId18"/>
    <p:sldId id="293" r:id="rId19"/>
    <p:sldId id="296" r:id="rId20"/>
    <p:sldId id="297" r:id="rId21"/>
    <p:sldId id="302" r:id="rId22"/>
    <p:sldId id="303" r:id="rId23"/>
    <p:sldId id="304" r:id="rId24"/>
    <p:sldId id="305" r:id="rId25"/>
    <p:sldId id="306" r:id="rId26"/>
    <p:sldId id="307" r:id="rId27"/>
  </p:sldIdLst>
  <p:sldSz cx="9144000" cy="6858000" type="screen4x3"/>
  <p:notesSz cx="6858000" cy="9144000"/>
  <p:custDataLst>
    <p:tags r:id="rId30"/>
  </p:custDataLst>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9pPr>
  </p:defaultTextStyle>
  <p:extLst>
    <p:ext uri="{521415D9-36F7-43E2-AB2F-B90AF26B5E84}">
      <p14:sectionLst xmlns:p14="http://schemas.microsoft.com/office/powerpoint/2010/main">
        <p14:section name="Main Content" id="{81BE1C19-1418-4469-AFAE-DCF8EF267C9C}">
          <p14:sldIdLst>
            <p14:sldId id="261"/>
            <p14:sldId id="264"/>
            <p14:sldId id="266"/>
            <p14:sldId id="267"/>
            <p14:sldId id="268"/>
            <p14:sldId id="269"/>
            <p14:sldId id="271"/>
            <p14:sldId id="274"/>
            <p14:sldId id="277"/>
            <p14:sldId id="299"/>
            <p14:sldId id="300"/>
            <p14:sldId id="301"/>
            <p14:sldId id="285"/>
            <p14:sldId id="288"/>
            <p14:sldId id="290"/>
            <p14:sldId id="291"/>
            <p14:sldId id="292"/>
            <p14:sldId id="293"/>
            <p14:sldId id="296"/>
            <p14:sldId id="297"/>
            <p14:sldId id="302"/>
          </p14:sldIdLst>
        </p14:section>
        <p14:section name="Appendix: Image Descriptions for Unsighted Students" id="{D67F19DA-6F27-4772-A848-3877C1D12EDA}">
          <p14:sldIdLst>
            <p14:sldId id="303"/>
            <p14:sldId id="304"/>
            <p14:sldId id="305"/>
            <p14:sldId id="306"/>
            <p14:sldId id="30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7AB7"/>
    <a:srgbClr val="2B7191"/>
    <a:srgbClr val="125F9A"/>
    <a:srgbClr val="0000FF"/>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220" autoAdjust="0"/>
    <p:restoredTop sz="58999" autoAdjust="0"/>
  </p:normalViewPr>
  <p:slideViewPr>
    <p:cSldViewPr>
      <p:cViewPr>
        <p:scale>
          <a:sx n="50" d="100"/>
          <a:sy n="50" d="100"/>
        </p:scale>
        <p:origin x="734" y="11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5" d="100"/>
        <a:sy n="4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F7CB80-DD0A-EF45-B030-FAF922F65DBB}" type="doc">
      <dgm:prSet loTypeId="urn:microsoft.com/office/officeart/2005/8/layout/process1" loCatId="" qsTypeId="urn:microsoft.com/office/officeart/2005/8/quickstyle/simple4" qsCatId="simple" csTypeId="urn:microsoft.com/office/officeart/2005/8/colors/colorful2" csCatId="colorful" phldr="1"/>
      <dgm:spPr/>
    </dgm:pt>
    <dgm:pt modelId="{E3408ECC-357C-B94F-9D07-8639CAC6D8BD}">
      <dgm:prSet phldrT="[Text]" custT="1"/>
      <dgm:spPr/>
      <dgm:t>
        <a:bodyPr/>
        <a:lstStyle/>
        <a:p>
          <a:r>
            <a:rPr lang="en-US" sz="2400" b="1" dirty="0">
              <a:latin typeface="Arial" charset="0"/>
              <a:ea typeface="ＭＳ Ｐゴシック" charset="0"/>
              <a:cs typeface="ＭＳ Ｐゴシック" charset="0"/>
            </a:rPr>
            <a:t>Clean technology</a:t>
          </a:r>
        </a:p>
        <a:p>
          <a:r>
            <a:rPr lang="en-US" sz="1400" dirty="0" err="1">
              <a:latin typeface="Arial" charset="0"/>
              <a:ea typeface="ＭＳ Ｐゴシック" charset="0"/>
            </a:rPr>
            <a:t>esses</a:t>
          </a:r>
          <a:r>
            <a:rPr lang="en-US" sz="1400" dirty="0">
              <a:latin typeface="Arial" charset="0"/>
              <a:ea typeface="ＭＳ Ｐゴシック" charset="0"/>
            </a:rPr>
            <a:t> develop innovative, new technologies that support sustainability</a:t>
          </a:r>
          <a:endParaRPr lang="en-US" sz="1400" dirty="0"/>
        </a:p>
      </dgm:t>
    </dgm:pt>
    <dgm:pt modelId="{D377A4A5-E1A9-5441-A628-B03BF2FE080B}" type="parTrans" cxnId="{1DE62D55-157E-F94F-9CF6-16B869E33464}">
      <dgm:prSet/>
      <dgm:spPr/>
      <dgm:t>
        <a:bodyPr/>
        <a:lstStyle/>
        <a:p>
          <a:endParaRPr lang="en-US"/>
        </a:p>
      </dgm:t>
    </dgm:pt>
    <dgm:pt modelId="{F47C2BF4-D242-244E-9160-532C8EB832A3}" type="sibTrans" cxnId="{1DE62D55-157E-F94F-9CF6-16B869E33464}">
      <dgm:prSet/>
      <dgm:spPr/>
      <dgm:t>
        <a:bodyPr/>
        <a:lstStyle/>
        <a:p>
          <a:endParaRPr lang="en-US"/>
        </a:p>
      </dgm:t>
    </dgm:pt>
    <dgm:pt modelId="{3B3C2BF1-D1AF-3D4F-89CB-9C16622A5604}">
      <dgm:prSet phldrT="[Text]" custT="1"/>
      <dgm:spPr>
        <a:gradFill rotWithShape="0">
          <a:gsLst>
            <a:gs pos="0">
              <a:srgbClr val="127AB7"/>
            </a:gs>
            <a:gs pos="50000">
              <a:schemeClr val="accent2">
                <a:hueOff val="246316"/>
                <a:satOff val="1515"/>
                <a:lumOff val="-11862"/>
                <a:alphaOff val="0"/>
                <a:satMod val="110000"/>
                <a:lumMod val="100000"/>
                <a:shade val="100000"/>
              </a:schemeClr>
            </a:gs>
            <a:gs pos="100000">
              <a:schemeClr val="accent2">
                <a:hueOff val="246316"/>
                <a:satOff val="1515"/>
                <a:lumOff val="-11862"/>
                <a:alphaOff val="0"/>
                <a:lumMod val="99000"/>
                <a:satMod val="120000"/>
                <a:shade val="78000"/>
              </a:schemeClr>
            </a:gs>
          </a:gsLst>
        </a:gradFill>
      </dgm:spPr>
      <dgm:t>
        <a:bodyPr/>
        <a:lstStyle/>
        <a:p>
          <a:endParaRPr lang="en-US" sz="1400" dirty="0"/>
        </a:p>
      </dgm:t>
    </dgm:pt>
    <dgm:pt modelId="{3B4B3992-1151-924D-B43F-3C867E443B0A}" type="parTrans" cxnId="{BA908890-E5E6-9B41-8196-C2FDADE7DF1D}">
      <dgm:prSet/>
      <dgm:spPr/>
      <dgm:t>
        <a:bodyPr/>
        <a:lstStyle/>
        <a:p>
          <a:endParaRPr lang="en-US"/>
        </a:p>
      </dgm:t>
    </dgm:pt>
    <dgm:pt modelId="{C7FDC2D3-629A-DA4E-9EC7-47906DB7D2B0}" type="sibTrans" cxnId="{BA908890-E5E6-9B41-8196-C2FDADE7DF1D}">
      <dgm:prSet/>
      <dgm:spPr/>
      <dgm:t>
        <a:bodyPr/>
        <a:lstStyle/>
        <a:p>
          <a:endParaRPr lang="en-US"/>
        </a:p>
      </dgm:t>
    </dgm:pt>
    <dgm:pt modelId="{1BEEAC54-7F08-3049-8365-02DC3B627607}">
      <dgm:prSet phldrT="[Text]" custT="1"/>
      <dgm:spPr>
        <a:gradFill rotWithShape="0">
          <a:gsLst>
            <a:gs pos="0">
              <a:srgbClr val="2B7191"/>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gradFill>
      </dgm:spPr>
      <dgm:t>
        <a:bodyPr/>
        <a:lstStyle/>
        <a:p>
          <a:endParaRPr lang="en-US" sz="1400" dirty="0"/>
        </a:p>
      </dgm:t>
    </dgm:pt>
    <dgm:pt modelId="{A1ED4DD3-FC31-8F49-9301-A9BC49F5823E}" type="parTrans" cxnId="{4B3D9A27-9948-2143-B084-1114C76D7A45}">
      <dgm:prSet/>
      <dgm:spPr/>
      <dgm:t>
        <a:bodyPr/>
        <a:lstStyle/>
        <a:p>
          <a:endParaRPr lang="en-US"/>
        </a:p>
      </dgm:t>
    </dgm:pt>
    <dgm:pt modelId="{018F6059-B8D2-EA40-A58A-6DAC304EFBC6}" type="sibTrans" cxnId="{4B3D9A27-9948-2143-B084-1114C76D7A45}">
      <dgm:prSet/>
      <dgm:spPr/>
      <dgm:t>
        <a:bodyPr/>
        <a:lstStyle/>
        <a:p>
          <a:endParaRPr lang="en-US"/>
        </a:p>
      </dgm:t>
    </dgm:pt>
    <dgm:pt modelId="{AA4C7B89-72AC-D04F-A028-CEF6F57A8554}" type="pres">
      <dgm:prSet presAssocID="{4DF7CB80-DD0A-EF45-B030-FAF922F65DBB}" presName="Name0" presStyleCnt="0">
        <dgm:presLayoutVars>
          <dgm:dir/>
          <dgm:resizeHandles val="exact"/>
        </dgm:presLayoutVars>
      </dgm:prSet>
      <dgm:spPr/>
    </dgm:pt>
    <dgm:pt modelId="{CCA09017-3298-A149-A9D1-0B2EB128F94E}" type="pres">
      <dgm:prSet presAssocID="{1BEEAC54-7F08-3049-8365-02DC3B627607}" presName="node" presStyleLbl="node1" presStyleIdx="0" presStyleCnt="3">
        <dgm:presLayoutVars>
          <dgm:bulletEnabled val="1"/>
        </dgm:presLayoutVars>
      </dgm:prSet>
      <dgm:spPr/>
    </dgm:pt>
    <dgm:pt modelId="{2C6DDD21-C185-F742-B8A3-B1232817C92C}" type="pres">
      <dgm:prSet presAssocID="{018F6059-B8D2-EA40-A58A-6DAC304EFBC6}" presName="sibTrans" presStyleLbl="sibTrans2D1" presStyleIdx="0" presStyleCnt="2"/>
      <dgm:spPr/>
    </dgm:pt>
    <dgm:pt modelId="{FDE58F90-024D-C04B-962E-7042D7227E4B}" type="pres">
      <dgm:prSet presAssocID="{018F6059-B8D2-EA40-A58A-6DAC304EFBC6}" presName="connectorText" presStyleLbl="sibTrans2D1" presStyleIdx="0" presStyleCnt="2"/>
      <dgm:spPr/>
    </dgm:pt>
    <dgm:pt modelId="{14DBEAF2-FCF4-104C-96B3-31AB8AEBCD40}" type="pres">
      <dgm:prSet presAssocID="{3B3C2BF1-D1AF-3D4F-89CB-9C16622A5604}" presName="node" presStyleLbl="node1" presStyleIdx="1" presStyleCnt="3">
        <dgm:presLayoutVars>
          <dgm:bulletEnabled val="1"/>
        </dgm:presLayoutVars>
      </dgm:prSet>
      <dgm:spPr/>
    </dgm:pt>
    <dgm:pt modelId="{E381D26E-5269-3F45-918D-05338DEEAA6C}" type="pres">
      <dgm:prSet presAssocID="{C7FDC2D3-629A-DA4E-9EC7-47906DB7D2B0}" presName="sibTrans" presStyleLbl="sibTrans2D1" presStyleIdx="1" presStyleCnt="2"/>
      <dgm:spPr/>
    </dgm:pt>
    <dgm:pt modelId="{32B1AB9B-0403-C342-998A-F074F94BE438}" type="pres">
      <dgm:prSet presAssocID="{C7FDC2D3-629A-DA4E-9EC7-47906DB7D2B0}" presName="connectorText" presStyleLbl="sibTrans2D1" presStyleIdx="1" presStyleCnt="2"/>
      <dgm:spPr/>
    </dgm:pt>
    <dgm:pt modelId="{21C91C5C-949D-274E-96CB-3D0536C6B8F1}" type="pres">
      <dgm:prSet presAssocID="{E3408ECC-357C-B94F-9D07-8639CAC6D8BD}" presName="node" presStyleLbl="node1" presStyleIdx="2" presStyleCnt="3">
        <dgm:presLayoutVars>
          <dgm:bulletEnabled val="1"/>
        </dgm:presLayoutVars>
      </dgm:prSet>
      <dgm:spPr/>
    </dgm:pt>
  </dgm:ptLst>
  <dgm:cxnLst>
    <dgm:cxn modelId="{AFD76918-55D7-43DB-9A87-27FA344E2DEC}" type="presOf" srcId="{018F6059-B8D2-EA40-A58A-6DAC304EFBC6}" destId="{FDE58F90-024D-C04B-962E-7042D7227E4B}" srcOrd="1" destOrd="0" presId="urn:microsoft.com/office/officeart/2005/8/layout/process1"/>
    <dgm:cxn modelId="{4B3D9A27-9948-2143-B084-1114C76D7A45}" srcId="{4DF7CB80-DD0A-EF45-B030-FAF922F65DBB}" destId="{1BEEAC54-7F08-3049-8365-02DC3B627607}" srcOrd="0" destOrd="0" parTransId="{A1ED4DD3-FC31-8F49-9301-A9BC49F5823E}" sibTransId="{018F6059-B8D2-EA40-A58A-6DAC304EFBC6}"/>
    <dgm:cxn modelId="{556CB42B-5523-49F6-B8C4-5026D143E01F}" type="presOf" srcId="{C7FDC2D3-629A-DA4E-9EC7-47906DB7D2B0}" destId="{E381D26E-5269-3F45-918D-05338DEEAA6C}" srcOrd="0" destOrd="0" presId="urn:microsoft.com/office/officeart/2005/8/layout/process1"/>
    <dgm:cxn modelId="{401A4560-FD6C-42B2-918B-2E1E25093DF9}" type="presOf" srcId="{3B3C2BF1-D1AF-3D4F-89CB-9C16622A5604}" destId="{14DBEAF2-FCF4-104C-96B3-31AB8AEBCD40}" srcOrd="0" destOrd="0" presId="urn:microsoft.com/office/officeart/2005/8/layout/process1"/>
    <dgm:cxn modelId="{5BDE9060-7302-481F-8850-4745B3248D89}" type="presOf" srcId="{C7FDC2D3-629A-DA4E-9EC7-47906DB7D2B0}" destId="{32B1AB9B-0403-C342-998A-F074F94BE438}" srcOrd="1" destOrd="0" presId="urn:microsoft.com/office/officeart/2005/8/layout/process1"/>
    <dgm:cxn modelId="{8D95A447-D9E7-4AA7-B945-E9EC45BAA2D0}" type="presOf" srcId="{E3408ECC-357C-B94F-9D07-8639CAC6D8BD}" destId="{21C91C5C-949D-274E-96CB-3D0536C6B8F1}" srcOrd="0" destOrd="0" presId="urn:microsoft.com/office/officeart/2005/8/layout/process1"/>
    <dgm:cxn modelId="{3E825E48-851E-4841-B1EE-0CE830F80FD0}" type="presOf" srcId="{018F6059-B8D2-EA40-A58A-6DAC304EFBC6}" destId="{2C6DDD21-C185-F742-B8A3-B1232817C92C}" srcOrd="0" destOrd="0" presId="urn:microsoft.com/office/officeart/2005/8/layout/process1"/>
    <dgm:cxn modelId="{1DE62D55-157E-F94F-9CF6-16B869E33464}" srcId="{4DF7CB80-DD0A-EF45-B030-FAF922F65DBB}" destId="{E3408ECC-357C-B94F-9D07-8639CAC6D8BD}" srcOrd="2" destOrd="0" parTransId="{D377A4A5-E1A9-5441-A628-B03BF2FE080B}" sibTransId="{F47C2BF4-D242-244E-9160-532C8EB832A3}"/>
    <dgm:cxn modelId="{BA908890-E5E6-9B41-8196-C2FDADE7DF1D}" srcId="{4DF7CB80-DD0A-EF45-B030-FAF922F65DBB}" destId="{3B3C2BF1-D1AF-3D4F-89CB-9C16622A5604}" srcOrd="1" destOrd="0" parTransId="{3B4B3992-1151-924D-B43F-3C867E443B0A}" sibTransId="{C7FDC2D3-629A-DA4E-9EC7-47906DB7D2B0}"/>
    <dgm:cxn modelId="{E2DF8ACB-D9B2-4047-A6E8-8C83CD6A95FE}" type="presOf" srcId="{1BEEAC54-7F08-3049-8365-02DC3B627607}" destId="{CCA09017-3298-A149-A9D1-0B2EB128F94E}" srcOrd="0" destOrd="0" presId="urn:microsoft.com/office/officeart/2005/8/layout/process1"/>
    <dgm:cxn modelId="{4B4B60FA-78AB-4769-80D0-9B9CD8369842}" type="presOf" srcId="{4DF7CB80-DD0A-EF45-B030-FAF922F65DBB}" destId="{AA4C7B89-72AC-D04F-A028-CEF6F57A8554}" srcOrd="0" destOrd="0" presId="urn:microsoft.com/office/officeart/2005/8/layout/process1"/>
    <dgm:cxn modelId="{7F42CDCB-D918-4102-83A7-1BC91FF19CDA}" type="presParOf" srcId="{AA4C7B89-72AC-D04F-A028-CEF6F57A8554}" destId="{CCA09017-3298-A149-A9D1-0B2EB128F94E}" srcOrd="0" destOrd="0" presId="urn:microsoft.com/office/officeart/2005/8/layout/process1"/>
    <dgm:cxn modelId="{BA5D5474-3B1F-407C-828E-59FE7728D7C5}" type="presParOf" srcId="{AA4C7B89-72AC-D04F-A028-CEF6F57A8554}" destId="{2C6DDD21-C185-F742-B8A3-B1232817C92C}" srcOrd="1" destOrd="0" presId="urn:microsoft.com/office/officeart/2005/8/layout/process1"/>
    <dgm:cxn modelId="{1AC251A5-07E8-4F24-879D-61684E8E3915}" type="presParOf" srcId="{2C6DDD21-C185-F742-B8A3-B1232817C92C}" destId="{FDE58F90-024D-C04B-962E-7042D7227E4B}" srcOrd="0" destOrd="0" presId="urn:microsoft.com/office/officeart/2005/8/layout/process1"/>
    <dgm:cxn modelId="{35FDBF2F-13EC-497F-AF1D-D309FDE73650}" type="presParOf" srcId="{AA4C7B89-72AC-D04F-A028-CEF6F57A8554}" destId="{14DBEAF2-FCF4-104C-96B3-31AB8AEBCD40}" srcOrd="2" destOrd="0" presId="urn:microsoft.com/office/officeart/2005/8/layout/process1"/>
    <dgm:cxn modelId="{3707DD62-3F2E-473A-BCD4-54D6092F5920}" type="presParOf" srcId="{AA4C7B89-72AC-D04F-A028-CEF6F57A8554}" destId="{E381D26E-5269-3F45-918D-05338DEEAA6C}" srcOrd="3" destOrd="0" presId="urn:microsoft.com/office/officeart/2005/8/layout/process1"/>
    <dgm:cxn modelId="{8DC981B4-8F04-4E1B-B40A-C2FB0CB4F929}" type="presParOf" srcId="{E381D26E-5269-3F45-918D-05338DEEAA6C}" destId="{32B1AB9B-0403-C342-998A-F074F94BE438}" srcOrd="0" destOrd="0" presId="urn:microsoft.com/office/officeart/2005/8/layout/process1"/>
    <dgm:cxn modelId="{F6CCFE2C-FE9F-4890-B9BF-5D5870D6C02D}" type="presParOf" srcId="{AA4C7B89-72AC-D04F-A028-CEF6F57A8554}" destId="{21C91C5C-949D-274E-96CB-3D0536C6B8F1}"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171C0A-38A2-6841-B2F3-0A875987549F}" type="doc">
      <dgm:prSet loTypeId="urn:microsoft.com/office/officeart/2009/3/layout/StepUpProcess" loCatId="" qsTypeId="urn:microsoft.com/office/officeart/2005/8/quickstyle/simple4" qsCatId="simple" csTypeId="urn:microsoft.com/office/officeart/2005/8/colors/colorful2" csCatId="colorful" phldr="1"/>
      <dgm:spPr/>
      <dgm:t>
        <a:bodyPr/>
        <a:lstStyle/>
        <a:p>
          <a:endParaRPr lang="en-US"/>
        </a:p>
      </dgm:t>
    </dgm:pt>
    <dgm:pt modelId="{470C80E5-7879-3740-818E-1BB30DFC12DE}">
      <dgm:prSet phldrT="[Text]"/>
      <dgm:spPr/>
      <dgm:t>
        <a:bodyPr/>
        <a:lstStyle/>
        <a:p>
          <a:r>
            <a:rPr lang="en-US" dirty="0"/>
            <a:t>Tier 1</a:t>
          </a:r>
        </a:p>
      </dgm:t>
    </dgm:pt>
    <dgm:pt modelId="{C876475A-1739-3E47-9DB9-940D6D965403}" type="parTrans" cxnId="{FDC2D2AB-22DE-D443-8A5A-C899EF848594}">
      <dgm:prSet/>
      <dgm:spPr/>
      <dgm:t>
        <a:bodyPr/>
        <a:lstStyle/>
        <a:p>
          <a:endParaRPr lang="en-US"/>
        </a:p>
      </dgm:t>
    </dgm:pt>
    <dgm:pt modelId="{FC687A01-6B6E-2F41-911C-53027FCFBCC4}" type="sibTrans" cxnId="{FDC2D2AB-22DE-D443-8A5A-C899EF848594}">
      <dgm:prSet/>
      <dgm:spPr/>
      <dgm:t>
        <a:bodyPr/>
        <a:lstStyle/>
        <a:p>
          <a:endParaRPr lang="en-US"/>
        </a:p>
      </dgm:t>
    </dgm:pt>
    <dgm:pt modelId="{D8AF9A9B-FB85-F34C-A371-3D43322429ED}">
      <dgm:prSet phldrT="[Text]"/>
      <dgm:spPr>
        <a:ln w="28575" cmpd="sng"/>
      </dgm:spPr>
      <dgm:t>
        <a:bodyPr/>
        <a:lstStyle/>
        <a:p>
          <a:r>
            <a:rPr lang="en-US" dirty="0"/>
            <a:t>Tier 2</a:t>
          </a:r>
        </a:p>
      </dgm:t>
    </dgm:pt>
    <dgm:pt modelId="{A4C99F6A-C8B1-FD43-AD32-CB5BFB82C0AC}" type="parTrans" cxnId="{4680731B-2E18-2349-8DD6-DAD5D1708F00}">
      <dgm:prSet/>
      <dgm:spPr/>
      <dgm:t>
        <a:bodyPr/>
        <a:lstStyle/>
        <a:p>
          <a:endParaRPr lang="en-US"/>
        </a:p>
      </dgm:t>
    </dgm:pt>
    <dgm:pt modelId="{A37DC263-259C-A24B-AF3F-99582E9643CB}" type="sibTrans" cxnId="{4680731B-2E18-2349-8DD6-DAD5D1708F00}">
      <dgm:prSet/>
      <dgm:spPr/>
      <dgm:t>
        <a:bodyPr/>
        <a:lstStyle/>
        <a:p>
          <a:endParaRPr lang="en-US"/>
        </a:p>
      </dgm:t>
    </dgm:pt>
    <dgm:pt modelId="{EC5E454C-C86E-C640-89BD-93399BBBA79A}" type="pres">
      <dgm:prSet presAssocID="{71171C0A-38A2-6841-B2F3-0A875987549F}" presName="rootnode" presStyleCnt="0">
        <dgm:presLayoutVars>
          <dgm:chMax/>
          <dgm:chPref/>
          <dgm:dir/>
          <dgm:animLvl val="lvl"/>
        </dgm:presLayoutVars>
      </dgm:prSet>
      <dgm:spPr/>
    </dgm:pt>
    <dgm:pt modelId="{CB9D3AB4-221D-CD4C-B417-75797D2ED5CB}" type="pres">
      <dgm:prSet presAssocID="{470C80E5-7879-3740-818E-1BB30DFC12DE}" presName="composite" presStyleCnt="0"/>
      <dgm:spPr/>
    </dgm:pt>
    <dgm:pt modelId="{3BEC59C3-88E7-C34F-8462-A30D0D74E1E9}" type="pres">
      <dgm:prSet presAssocID="{470C80E5-7879-3740-818E-1BB30DFC12DE}" presName="LShape" presStyleLbl="alignNode1" presStyleIdx="0" presStyleCnt="3"/>
      <dgm:spPr/>
    </dgm:pt>
    <dgm:pt modelId="{1E9F8E2F-BA60-EF49-92BC-D522CFE2DAD9}" type="pres">
      <dgm:prSet presAssocID="{470C80E5-7879-3740-818E-1BB30DFC12DE}" presName="ParentText" presStyleLbl="revTx" presStyleIdx="0" presStyleCnt="2">
        <dgm:presLayoutVars>
          <dgm:chMax val="0"/>
          <dgm:chPref val="0"/>
          <dgm:bulletEnabled val="1"/>
        </dgm:presLayoutVars>
      </dgm:prSet>
      <dgm:spPr/>
    </dgm:pt>
    <dgm:pt modelId="{FF4EAA19-94AD-7C46-BDE0-45DABF2C5D9F}" type="pres">
      <dgm:prSet presAssocID="{470C80E5-7879-3740-818E-1BB30DFC12DE}" presName="Triangle" presStyleLbl="alignNode1" presStyleIdx="1" presStyleCnt="3"/>
      <dgm:spPr/>
    </dgm:pt>
    <dgm:pt modelId="{200B6DFD-A79A-3B47-A2A0-CB2EEB86860B}" type="pres">
      <dgm:prSet presAssocID="{FC687A01-6B6E-2F41-911C-53027FCFBCC4}" presName="sibTrans" presStyleCnt="0"/>
      <dgm:spPr/>
    </dgm:pt>
    <dgm:pt modelId="{577B302F-6B12-FC42-8142-2629743FE7C1}" type="pres">
      <dgm:prSet presAssocID="{FC687A01-6B6E-2F41-911C-53027FCFBCC4}" presName="space" presStyleCnt="0"/>
      <dgm:spPr/>
    </dgm:pt>
    <dgm:pt modelId="{26797F58-22B4-8E42-812F-961E14B3943F}" type="pres">
      <dgm:prSet presAssocID="{D8AF9A9B-FB85-F34C-A371-3D43322429ED}" presName="composite" presStyleCnt="0"/>
      <dgm:spPr/>
    </dgm:pt>
    <dgm:pt modelId="{E0905737-20AE-BD40-B2F3-89A5045C90B2}" type="pres">
      <dgm:prSet presAssocID="{D8AF9A9B-FB85-F34C-A371-3D43322429ED}" presName="LShape" presStyleLbl="alignNode1" presStyleIdx="2" presStyleCnt="3"/>
      <dgm:spPr/>
    </dgm:pt>
    <dgm:pt modelId="{6ADB7EA9-D1FA-B147-ABD7-1B6C1692BDAD}" type="pres">
      <dgm:prSet presAssocID="{D8AF9A9B-FB85-F34C-A371-3D43322429ED}" presName="ParentText" presStyleLbl="revTx" presStyleIdx="1" presStyleCnt="2">
        <dgm:presLayoutVars>
          <dgm:chMax val="0"/>
          <dgm:chPref val="0"/>
          <dgm:bulletEnabled val="1"/>
        </dgm:presLayoutVars>
      </dgm:prSet>
      <dgm:spPr/>
    </dgm:pt>
  </dgm:ptLst>
  <dgm:cxnLst>
    <dgm:cxn modelId="{4680731B-2E18-2349-8DD6-DAD5D1708F00}" srcId="{71171C0A-38A2-6841-B2F3-0A875987549F}" destId="{D8AF9A9B-FB85-F34C-A371-3D43322429ED}" srcOrd="1" destOrd="0" parTransId="{A4C99F6A-C8B1-FD43-AD32-CB5BFB82C0AC}" sibTransId="{A37DC263-259C-A24B-AF3F-99582E9643CB}"/>
    <dgm:cxn modelId="{C5565022-2431-432D-B552-85660999635F}" type="presOf" srcId="{71171C0A-38A2-6841-B2F3-0A875987549F}" destId="{EC5E454C-C86E-C640-89BD-93399BBBA79A}" srcOrd="0" destOrd="0" presId="urn:microsoft.com/office/officeart/2009/3/layout/StepUpProcess"/>
    <dgm:cxn modelId="{55D1B43B-179A-48B9-8FA0-04C1AD0B550D}" type="presOf" srcId="{470C80E5-7879-3740-818E-1BB30DFC12DE}" destId="{1E9F8E2F-BA60-EF49-92BC-D522CFE2DAD9}" srcOrd="0" destOrd="0" presId="urn:microsoft.com/office/officeart/2009/3/layout/StepUpProcess"/>
    <dgm:cxn modelId="{CA89097E-B6C6-4370-A6E8-65AF3203C145}" type="presOf" srcId="{D8AF9A9B-FB85-F34C-A371-3D43322429ED}" destId="{6ADB7EA9-D1FA-B147-ABD7-1B6C1692BDAD}" srcOrd="0" destOrd="0" presId="urn:microsoft.com/office/officeart/2009/3/layout/StepUpProcess"/>
    <dgm:cxn modelId="{FDC2D2AB-22DE-D443-8A5A-C899EF848594}" srcId="{71171C0A-38A2-6841-B2F3-0A875987549F}" destId="{470C80E5-7879-3740-818E-1BB30DFC12DE}" srcOrd="0" destOrd="0" parTransId="{C876475A-1739-3E47-9DB9-940D6D965403}" sibTransId="{FC687A01-6B6E-2F41-911C-53027FCFBCC4}"/>
    <dgm:cxn modelId="{D3FCF9CA-EF49-4849-9E6F-4BC07CBBDDBC}" type="presParOf" srcId="{EC5E454C-C86E-C640-89BD-93399BBBA79A}" destId="{CB9D3AB4-221D-CD4C-B417-75797D2ED5CB}" srcOrd="0" destOrd="0" presId="urn:microsoft.com/office/officeart/2009/3/layout/StepUpProcess"/>
    <dgm:cxn modelId="{4A14CC49-8ACF-4F6F-BDA7-A3AD888FA454}" type="presParOf" srcId="{CB9D3AB4-221D-CD4C-B417-75797D2ED5CB}" destId="{3BEC59C3-88E7-C34F-8462-A30D0D74E1E9}" srcOrd="0" destOrd="0" presId="urn:microsoft.com/office/officeart/2009/3/layout/StepUpProcess"/>
    <dgm:cxn modelId="{5E92FB1B-2DD0-4D73-9685-C6E5FE17E48B}" type="presParOf" srcId="{CB9D3AB4-221D-CD4C-B417-75797D2ED5CB}" destId="{1E9F8E2F-BA60-EF49-92BC-D522CFE2DAD9}" srcOrd="1" destOrd="0" presId="urn:microsoft.com/office/officeart/2009/3/layout/StepUpProcess"/>
    <dgm:cxn modelId="{D9BB0A8A-0AD9-456C-A60A-8A1BC1A8651E}" type="presParOf" srcId="{CB9D3AB4-221D-CD4C-B417-75797D2ED5CB}" destId="{FF4EAA19-94AD-7C46-BDE0-45DABF2C5D9F}" srcOrd="2" destOrd="0" presId="urn:microsoft.com/office/officeart/2009/3/layout/StepUpProcess"/>
    <dgm:cxn modelId="{C450C38E-99B9-4CBC-A151-0F5D4EC84B88}" type="presParOf" srcId="{EC5E454C-C86E-C640-89BD-93399BBBA79A}" destId="{200B6DFD-A79A-3B47-A2A0-CB2EEB86860B}" srcOrd="1" destOrd="0" presId="urn:microsoft.com/office/officeart/2009/3/layout/StepUpProcess"/>
    <dgm:cxn modelId="{E714D84F-31F1-4F07-9FB8-D0A0EE3E28A3}" type="presParOf" srcId="{200B6DFD-A79A-3B47-A2A0-CB2EEB86860B}" destId="{577B302F-6B12-FC42-8142-2629743FE7C1}" srcOrd="0" destOrd="0" presId="urn:microsoft.com/office/officeart/2009/3/layout/StepUpProcess"/>
    <dgm:cxn modelId="{B3B5FBF0-69A6-405F-BB66-A1FBA9B95D62}" type="presParOf" srcId="{EC5E454C-C86E-C640-89BD-93399BBBA79A}" destId="{26797F58-22B4-8E42-812F-961E14B3943F}" srcOrd="2" destOrd="0" presId="urn:microsoft.com/office/officeart/2009/3/layout/StepUpProcess"/>
    <dgm:cxn modelId="{1BF27A52-9D71-46D0-AF7D-CA358C18FB48}" type="presParOf" srcId="{26797F58-22B4-8E42-812F-961E14B3943F}" destId="{E0905737-20AE-BD40-B2F3-89A5045C90B2}" srcOrd="0" destOrd="0" presId="urn:microsoft.com/office/officeart/2009/3/layout/StepUpProcess"/>
    <dgm:cxn modelId="{77F4A608-9438-4187-94F9-4759223D5270}" type="presParOf" srcId="{26797F58-22B4-8E42-812F-961E14B3943F}" destId="{6ADB7EA9-D1FA-B147-ABD7-1B6C1692BDAD}" srcOrd="1" destOrd="0" presId="urn:microsoft.com/office/officeart/2009/3/layout/StepUpProcess"/>
  </dgm:cxnLst>
  <dgm:bg/>
  <dgm:whole>
    <a:ln w="28575" cmpd="sng">
      <a:solidFill>
        <a:srgbClr val="40B4E5"/>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A09017-3298-A149-A9D1-0B2EB128F94E}">
      <dsp:nvSpPr>
        <dsp:cNvPr id="0" name=""/>
        <dsp:cNvSpPr/>
      </dsp:nvSpPr>
      <dsp:spPr>
        <a:xfrm>
          <a:off x="7366" y="1123711"/>
          <a:ext cx="2201912" cy="1816577"/>
        </a:xfrm>
        <a:prstGeom prst="roundRect">
          <a:avLst>
            <a:gd name="adj" fmla="val 10000"/>
          </a:avLst>
        </a:prstGeom>
        <a:gradFill rotWithShape="0">
          <a:gsLst>
            <a:gs pos="0">
              <a:srgbClr val="2B7191"/>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60572" y="1176917"/>
        <a:ext cx="2095500" cy="1710165"/>
      </dsp:txXfrm>
    </dsp:sp>
    <dsp:sp modelId="{2C6DDD21-C185-F742-B8A3-B1232817C92C}">
      <dsp:nvSpPr>
        <dsp:cNvPr id="0" name=""/>
        <dsp:cNvSpPr/>
      </dsp:nvSpPr>
      <dsp:spPr>
        <a:xfrm>
          <a:off x="2429470" y="1758962"/>
          <a:ext cx="466805" cy="546074"/>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2429470" y="1868177"/>
        <a:ext cx="326764" cy="327644"/>
      </dsp:txXfrm>
    </dsp:sp>
    <dsp:sp modelId="{14DBEAF2-FCF4-104C-96B3-31AB8AEBCD40}">
      <dsp:nvSpPr>
        <dsp:cNvPr id="0" name=""/>
        <dsp:cNvSpPr/>
      </dsp:nvSpPr>
      <dsp:spPr>
        <a:xfrm>
          <a:off x="3090043" y="1123711"/>
          <a:ext cx="2201912" cy="1816577"/>
        </a:xfrm>
        <a:prstGeom prst="roundRect">
          <a:avLst>
            <a:gd name="adj" fmla="val 10000"/>
          </a:avLst>
        </a:prstGeom>
        <a:gradFill rotWithShape="0">
          <a:gsLst>
            <a:gs pos="0">
              <a:srgbClr val="127AB7"/>
            </a:gs>
            <a:gs pos="50000">
              <a:schemeClr val="accent2">
                <a:hueOff val="246316"/>
                <a:satOff val="1515"/>
                <a:lumOff val="-11862"/>
                <a:alphaOff val="0"/>
                <a:satMod val="110000"/>
                <a:lumMod val="100000"/>
                <a:shade val="100000"/>
              </a:schemeClr>
            </a:gs>
            <a:gs pos="100000">
              <a:schemeClr val="accent2">
                <a:hueOff val="246316"/>
                <a:satOff val="1515"/>
                <a:lumOff val="-1186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3143249" y="1176917"/>
        <a:ext cx="2095500" cy="1710165"/>
      </dsp:txXfrm>
    </dsp:sp>
    <dsp:sp modelId="{E381D26E-5269-3F45-918D-05338DEEAA6C}">
      <dsp:nvSpPr>
        <dsp:cNvPr id="0" name=""/>
        <dsp:cNvSpPr/>
      </dsp:nvSpPr>
      <dsp:spPr>
        <a:xfrm>
          <a:off x="5512147" y="1758962"/>
          <a:ext cx="466805" cy="546074"/>
        </a:xfrm>
        <a:prstGeom prst="rightArrow">
          <a:avLst>
            <a:gd name="adj1" fmla="val 60000"/>
            <a:gd name="adj2" fmla="val 50000"/>
          </a:avLst>
        </a:prstGeom>
        <a:gradFill rotWithShape="0">
          <a:gsLst>
            <a:gs pos="0">
              <a:schemeClr val="accent2">
                <a:hueOff val="492632"/>
                <a:satOff val="3030"/>
                <a:lumOff val="-23725"/>
                <a:alphaOff val="0"/>
                <a:satMod val="103000"/>
                <a:lumMod val="102000"/>
                <a:tint val="94000"/>
              </a:schemeClr>
            </a:gs>
            <a:gs pos="50000">
              <a:schemeClr val="accent2">
                <a:hueOff val="492632"/>
                <a:satOff val="3030"/>
                <a:lumOff val="-23725"/>
                <a:alphaOff val="0"/>
                <a:satMod val="110000"/>
                <a:lumMod val="100000"/>
                <a:shade val="100000"/>
              </a:schemeClr>
            </a:gs>
            <a:gs pos="100000">
              <a:schemeClr val="accent2">
                <a:hueOff val="492632"/>
                <a:satOff val="3030"/>
                <a:lumOff val="-2372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5512147" y="1868177"/>
        <a:ext cx="326764" cy="327644"/>
      </dsp:txXfrm>
    </dsp:sp>
    <dsp:sp modelId="{21C91C5C-949D-274E-96CB-3D0536C6B8F1}">
      <dsp:nvSpPr>
        <dsp:cNvPr id="0" name=""/>
        <dsp:cNvSpPr/>
      </dsp:nvSpPr>
      <dsp:spPr>
        <a:xfrm>
          <a:off x="6172720" y="1123711"/>
          <a:ext cx="2201912" cy="1816577"/>
        </a:xfrm>
        <a:prstGeom prst="roundRect">
          <a:avLst>
            <a:gd name="adj" fmla="val 10000"/>
          </a:avLst>
        </a:prstGeom>
        <a:gradFill rotWithShape="0">
          <a:gsLst>
            <a:gs pos="0">
              <a:schemeClr val="accent2">
                <a:hueOff val="492632"/>
                <a:satOff val="3030"/>
                <a:lumOff val="-23725"/>
                <a:alphaOff val="0"/>
                <a:satMod val="103000"/>
                <a:lumMod val="102000"/>
                <a:tint val="94000"/>
              </a:schemeClr>
            </a:gs>
            <a:gs pos="50000">
              <a:schemeClr val="accent2">
                <a:hueOff val="492632"/>
                <a:satOff val="3030"/>
                <a:lumOff val="-23725"/>
                <a:alphaOff val="0"/>
                <a:satMod val="110000"/>
                <a:lumMod val="100000"/>
                <a:shade val="100000"/>
              </a:schemeClr>
            </a:gs>
            <a:gs pos="100000">
              <a:schemeClr val="accent2">
                <a:hueOff val="492632"/>
                <a:satOff val="3030"/>
                <a:lumOff val="-2372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Arial" charset="0"/>
              <a:ea typeface="ＭＳ Ｐゴシック" charset="0"/>
              <a:cs typeface="ＭＳ Ｐゴシック" charset="0"/>
            </a:rPr>
            <a:t>Clean technology</a:t>
          </a:r>
        </a:p>
        <a:p>
          <a:pPr marL="0" lvl="0" indent="0" algn="ctr" defTabSz="1066800">
            <a:lnSpc>
              <a:spcPct val="90000"/>
            </a:lnSpc>
            <a:spcBef>
              <a:spcPct val="0"/>
            </a:spcBef>
            <a:spcAft>
              <a:spcPct val="35000"/>
            </a:spcAft>
            <a:buNone/>
          </a:pPr>
          <a:r>
            <a:rPr lang="en-US" sz="1400" kern="1200" dirty="0" err="1">
              <a:latin typeface="Arial" charset="0"/>
              <a:ea typeface="ＭＳ Ｐゴシック" charset="0"/>
            </a:rPr>
            <a:t>esses</a:t>
          </a:r>
          <a:r>
            <a:rPr lang="en-US" sz="1400" kern="1200" dirty="0">
              <a:latin typeface="Arial" charset="0"/>
              <a:ea typeface="ＭＳ Ｐゴシック" charset="0"/>
            </a:rPr>
            <a:t> develop innovative, new technologies that support sustainability</a:t>
          </a:r>
          <a:endParaRPr lang="en-US" sz="1400" kern="1200" dirty="0"/>
        </a:p>
      </dsp:txBody>
      <dsp:txXfrm>
        <a:off x="6225926" y="1176917"/>
        <a:ext cx="2095500" cy="17101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EC59C3-88E7-C34F-8462-A30D0D74E1E9}">
      <dsp:nvSpPr>
        <dsp:cNvPr id="0" name=""/>
        <dsp:cNvSpPr/>
      </dsp:nvSpPr>
      <dsp:spPr>
        <a:xfrm rot="5400000">
          <a:off x="274283" y="165490"/>
          <a:ext cx="825728" cy="1373993"/>
        </a:xfrm>
        <a:prstGeom prst="corner">
          <a:avLst>
            <a:gd name="adj1" fmla="val 16120"/>
            <a:gd name="adj2" fmla="val 1611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1E9F8E2F-BA60-EF49-92BC-D522CFE2DAD9}">
      <dsp:nvSpPr>
        <dsp:cNvPr id="0" name=""/>
        <dsp:cNvSpPr/>
      </dsp:nvSpPr>
      <dsp:spPr>
        <a:xfrm>
          <a:off x="136448" y="576018"/>
          <a:ext cx="1240449" cy="1087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t>Tier 1</a:t>
          </a:r>
        </a:p>
      </dsp:txBody>
      <dsp:txXfrm>
        <a:off x="136448" y="576018"/>
        <a:ext cx="1240449" cy="1087326"/>
      </dsp:txXfrm>
    </dsp:sp>
    <dsp:sp modelId="{FF4EAA19-94AD-7C46-BDE0-45DABF2C5D9F}">
      <dsp:nvSpPr>
        <dsp:cNvPr id="0" name=""/>
        <dsp:cNvSpPr/>
      </dsp:nvSpPr>
      <dsp:spPr>
        <a:xfrm>
          <a:off x="1142850" y="64335"/>
          <a:ext cx="234047" cy="234047"/>
        </a:xfrm>
        <a:prstGeom prst="triangle">
          <a:avLst>
            <a:gd name="adj" fmla="val 100000"/>
          </a:avLst>
        </a:prstGeom>
        <a:gradFill rotWithShape="0">
          <a:gsLst>
            <a:gs pos="0">
              <a:schemeClr val="accent2">
                <a:hueOff val="246316"/>
                <a:satOff val="1515"/>
                <a:lumOff val="-11862"/>
                <a:alphaOff val="0"/>
                <a:satMod val="103000"/>
                <a:lumMod val="102000"/>
                <a:tint val="94000"/>
              </a:schemeClr>
            </a:gs>
            <a:gs pos="50000">
              <a:schemeClr val="accent2">
                <a:hueOff val="246316"/>
                <a:satOff val="1515"/>
                <a:lumOff val="-11862"/>
                <a:alphaOff val="0"/>
                <a:satMod val="110000"/>
                <a:lumMod val="100000"/>
                <a:shade val="100000"/>
              </a:schemeClr>
            </a:gs>
            <a:gs pos="100000">
              <a:schemeClr val="accent2">
                <a:hueOff val="246316"/>
                <a:satOff val="1515"/>
                <a:lumOff val="-11862"/>
                <a:alphaOff val="0"/>
                <a:lumMod val="99000"/>
                <a:satMod val="120000"/>
                <a:shade val="78000"/>
              </a:schemeClr>
            </a:gs>
          </a:gsLst>
          <a:lin ang="5400000" scaled="0"/>
        </a:gradFill>
        <a:ln w="6350" cap="flat" cmpd="sng" algn="ctr">
          <a:solidFill>
            <a:schemeClr val="accent2">
              <a:hueOff val="246316"/>
              <a:satOff val="1515"/>
              <a:lumOff val="-11862"/>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E0905737-20AE-BD40-B2F3-89A5045C90B2}">
      <dsp:nvSpPr>
        <dsp:cNvPr id="0" name=""/>
        <dsp:cNvSpPr/>
      </dsp:nvSpPr>
      <dsp:spPr>
        <a:xfrm rot="5400000">
          <a:off x="1792835" y="-210277"/>
          <a:ext cx="825728" cy="1373993"/>
        </a:xfrm>
        <a:prstGeom prst="corner">
          <a:avLst>
            <a:gd name="adj1" fmla="val 16120"/>
            <a:gd name="adj2" fmla="val 16110"/>
          </a:avLst>
        </a:prstGeom>
        <a:gradFill rotWithShape="0">
          <a:gsLst>
            <a:gs pos="0">
              <a:schemeClr val="accent2">
                <a:hueOff val="492632"/>
                <a:satOff val="3030"/>
                <a:lumOff val="-23725"/>
                <a:alphaOff val="0"/>
                <a:satMod val="103000"/>
                <a:lumMod val="102000"/>
                <a:tint val="94000"/>
              </a:schemeClr>
            </a:gs>
            <a:gs pos="50000">
              <a:schemeClr val="accent2">
                <a:hueOff val="492632"/>
                <a:satOff val="3030"/>
                <a:lumOff val="-23725"/>
                <a:alphaOff val="0"/>
                <a:satMod val="110000"/>
                <a:lumMod val="100000"/>
                <a:shade val="100000"/>
              </a:schemeClr>
            </a:gs>
            <a:gs pos="100000">
              <a:schemeClr val="accent2">
                <a:hueOff val="492632"/>
                <a:satOff val="3030"/>
                <a:lumOff val="-23725"/>
                <a:alphaOff val="0"/>
                <a:lumMod val="99000"/>
                <a:satMod val="120000"/>
                <a:shade val="78000"/>
              </a:schemeClr>
            </a:gs>
          </a:gsLst>
          <a:lin ang="5400000" scaled="0"/>
        </a:gradFill>
        <a:ln w="6350" cap="flat" cmpd="sng" algn="ctr">
          <a:solidFill>
            <a:schemeClr val="accent2">
              <a:hueOff val="492632"/>
              <a:satOff val="3030"/>
              <a:lumOff val="-23725"/>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6ADB7EA9-D1FA-B147-ABD7-1B6C1692BDAD}">
      <dsp:nvSpPr>
        <dsp:cNvPr id="0" name=""/>
        <dsp:cNvSpPr/>
      </dsp:nvSpPr>
      <dsp:spPr>
        <a:xfrm>
          <a:off x="1655000" y="200250"/>
          <a:ext cx="1240449" cy="1087326"/>
        </a:xfrm>
        <a:prstGeom prst="rect">
          <a:avLst/>
        </a:prstGeom>
        <a:noFill/>
        <a:ln w="28575" cmpd="sng">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t>Tier 2</a:t>
          </a:r>
        </a:p>
      </dsp:txBody>
      <dsp:txXfrm>
        <a:off x="1655000" y="200250"/>
        <a:ext cx="1240449" cy="108732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Tahoma" charset="0"/>
                <a:ea typeface="MS PGothic" charset="-128"/>
              </a:defRPr>
            </a:lvl1pPr>
          </a:lstStyle>
          <a:p>
            <a:pPr>
              <a:defRPr/>
            </a:pPr>
            <a:fld id="{2B8DCD98-93F4-418E-A296-CEEEA1710E35}" type="datetime1">
              <a:rPr lang="en-US" altLang="en-US"/>
              <a:pPr>
                <a:defRPr/>
              </a:pPr>
              <a:t>6/25/2020</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Tahoma" charset="0"/>
                <a:ea typeface="MS PGothic" charset="-128"/>
              </a:defRPr>
            </a:lvl1pPr>
          </a:lstStyle>
          <a:p>
            <a:pPr>
              <a:defRPr/>
            </a:pPr>
            <a:fld id="{78D5402C-0F5C-4A6B-959C-72B1191DE5FE}" type="slidenum">
              <a:rPr lang="en-US" altLang="en-US"/>
              <a:pPr>
                <a:defRPr/>
              </a:pPr>
              <a:t>‹#›</a:t>
            </a:fld>
            <a:endParaRPr lang="en-US" altLang="en-US"/>
          </a:p>
        </p:txBody>
      </p:sp>
    </p:spTree>
    <p:extLst>
      <p:ext uri="{BB962C8B-B14F-4D97-AF65-F5344CB8AC3E}">
        <p14:creationId xmlns:p14="http://schemas.microsoft.com/office/powerpoint/2010/main" val="31797610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870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ahoma" charset="0"/>
                <a:ea typeface="MS PGothic" charset="0"/>
                <a:cs typeface="MS PGothic" charset="0"/>
              </a:defRPr>
            </a:lvl1pPr>
          </a:lstStyle>
          <a:p>
            <a:pPr>
              <a:defRPr/>
            </a:pPr>
            <a:endParaRPr lang="en-US"/>
          </a:p>
        </p:txBody>
      </p:sp>
      <p:sp>
        <p:nvSpPr>
          <p:cNvPr id="112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70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870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ahoma" charset="0"/>
                <a:ea typeface="MS PGothic" charset="-128"/>
              </a:defRPr>
            </a:lvl1pPr>
          </a:lstStyle>
          <a:p>
            <a:pPr>
              <a:defRPr/>
            </a:pPr>
            <a:fld id="{EDF3EACD-DCB3-41B2-888B-0749495CF1C2}" type="slidenum">
              <a:rPr lang="en-US" altLang="en-US"/>
              <a:pPr>
                <a:defRPr/>
              </a:pPr>
              <a:t>‹#›</a:t>
            </a:fld>
            <a:endParaRPr lang="en-US" altLang="en-US"/>
          </a:p>
        </p:txBody>
      </p:sp>
    </p:spTree>
    <p:extLst>
      <p:ext uri="{BB962C8B-B14F-4D97-AF65-F5344CB8AC3E}">
        <p14:creationId xmlns:p14="http://schemas.microsoft.com/office/powerpoint/2010/main" val="159690550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S PGothic" panose="020B0600070205080204" pitchFamily="34" charset="-128"/>
      </a:defRPr>
    </a:lvl1pPr>
    <a:lvl2pPr marL="4572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defRPr/>
            </a:pPr>
            <a:r>
              <a:rPr lang="en-US" b="1" dirty="0"/>
              <a:t>Supplier: </a:t>
            </a:r>
            <a:r>
              <a:rPr lang="en-US" dirty="0"/>
              <a:t>An organization that provides goods or services to another organization. </a:t>
            </a:r>
          </a:p>
          <a:p>
            <a:pPr lvl="1">
              <a:buClr>
                <a:schemeClr val="accent1"/>
              </a:buClr>
              <a:buFont typeface="Arial" panose="020B0604020202020204" pitchFamily="34" charset="0"/>
              <a:buChar char="•"/>
              <a:defRPr/>
            </a:pPr>
            <a:r>
              <a:rPr lang="en-US" dirty="0"/>
              <a:t>Suppliers are also known as </a:t>
            </a:r>
            <a:r>
              <a:rPr lang="en-US" i="1" dirty="0"/>
              <a:t>vendors</a:t>
            </a:r>
            <a:r>
              <a:rPr lang="en-US" dirty="0"/>
              <a:t> or </a:t>
            </a:r>
            <a:r>
              <a:rPr lang="en-US" i="1" dirty="0"/>
              <a:t>contractors. </a:t>
            </a:r>
          </a:p>
          <a:p>
            <a:pPr lvl="1">
              <a:buClr>
                <a:schemeClr val="accent1"/>
              </a:buClr>
              <a:buFont typeface="Arial" panose="020B0604020202020204" pitchFamily="34" charset="0"/>
              <a:buChar char="•"/>
              <a:defRPr/>
            </a:pPr>
            <a:r>
              <a:rPr lang="en-US" dirty="0"/>
              <a:t>They are an important market stakeholder of business.</a:t>
            </a:r>
          </a:p>
          <a:p>
            <a:pPr lvl="2">
              <a:buClr>
                <a:schemeClr val="accent1"/>
              </a:buClr>
              <a:buFont typeface="Arial" panose="020B0604020202020204" pitchFamily="34" charset="0"/>
              <a:buChar char="•"/>
              <a:defRPr/>
            </a:pPr>
            <a:r>
              <a:rPr lang="en-US" sz="1600" dirty="0"/>
              <a:t>They provide critical inputs. </a:t>
            </a:r>
          </a:p>
          <a:p>
            <a:pPr lvl="2">
              <a:buClr>
                <a:schemeClr val="accent1"/>
              </a:buClr>
              <a:buFont typeface="Arial" panose="020B0604020202020204" pitchFamily="34" charset="0"/>
              <a:buChar char="•"/>
              <a:defRPr/>
            </a:pPr>
            <a:r>
              <a:rPr lang="en-US" sz="1600" dirty="0"/>
              <a:t>They often manufacture entire products that companies then sell to customers under their own brand. </a:t>
            </a:r>
            <a:endParaRPr lang="en-US" sz="1600" dirty="0">
              <a:ea typeface="MS PGothic" charset="0"/>
            </a:endParaRPr>
          </a:p>
          <a:p>
            <a:pPr lvl="1">
              <a:buClr>
                <a:schemeClr val="accent1"/>
              </a:buClr>
              <a:buFont typeface="Arial" panose="020B0604020202020204" pitchFamily="34" charset="0"/>
              <a:buChar char="•"/>
              <a:defRPr/>
            </a:pPr>
            <a:r>
              <a:rPr lang="en-US" sz="1900" dirty="0"/>
              <a:t>Major transnational firms can have an enormous number of suppliers. </a:t>
            </a:r>
          </a:p>
          <a:p>
            <a:pPr marL="914400" lvl="2" indent="-228600">
              <a:buClr>
                <a:schemeClr val="accent1"/>
              </a:buClr>
              <a:buFont typeface="Wingdings" charset="0"/>
              <a:buChar char="à"/>
              <a:defRPr/>
            </a:pPr>
            <a:r>
              <a:rPr lang="en-US" sz="1600" dirty="0">
                <a:ea typeface="MS PGothic" charset="0"/>
                <a:sym typeface="Wingdings"/>
              </a:rPr>
              <a:t>Example: </a:t>
            </a:r>
            <a:r>
              <a:rPr lang="en-US" sz="1600" dirty="0"/>
              <a:t>Intel has 19,000 suppliers in 100 countries. </a:t>
            </a:r>
          </a:p>
          <a:p>
            <a:endParaRPr lang="en-US" dirty="0"/>
          </a:p>
          <a:p>
            <a:endParaRPr lang="en-GB" dirty="0"/>
          </a:p>
          <a:p>
            <a:pPr marL="31813" indent="0">
              <a:buNone/>
              <a:defRPr/>
            </a:pPr>
            <a:r>
              <a:rPr lang="en-US" b="1" dirty="0"/>
              <a:t>Lead firms often categorize their suppliers according to </a:t>
            </a:r>
            <a:r>
              <a:rPr lang="en-US" b="1" i="1" dirty="0"/>
              <a:t>tier, </a:t>
            </a:r>
            <a:r>
              <a:rPr lang="en-US" b="1" dirty="0"/>
              <a:t>or level. </a:t>
            </a:r>
          </a:p>
          <a:p>
            <a:pPr marL="377825" lvl="1" indent="0">
              <a:spcAft>
                <a:spcPts val="200"/>
              </a:spcAft>
              <a:buNone/>
              <a:defRPr/>
            </a:pPr>
            <a:r>
              <a:rPr lang="en-US" sz="2400" i="1" dirty="0"/>
              <a:t>Tier-1 suppliers </a:t>
            </a:r>
            <a:r>
              <a:rPr lang="en-US" sz="2400" dirty="0"/>
              <a:t>(sometimes called </a:t>
            </a:r>
            <a:r>
              <a:rPr lang="en-US" sz="2400" i="1" dirty="0"/>
              <a:t>contractors</a:t>
            </a:r>
            <a:r>
              <a:rPr lang="en-US" sz="2400" dirty="0"/>
              <a:t>)</a:t>
            </a:r>
          </a:p>
          <a:p>
            <a:pPr lvl="2">
              <a:spcBef>
                <a:spcPts val="0"/>
              </a:spcBef>
              <a:buClr>
                <a:schemeClr val="accent1"/>
              </a:buClr>
              <a:buFont typeface="Arial" panose="020B0604020202020204" pitchFamily="34" charset="0"/>
              <a:buChar char="•"/>
              <a:defRPr/>
            </a:pPr>
            <a:r>
              <a:rPr lang="en-US" dirty="0"/>
              <a:t>Hired to manufacture products and provide them directly to the company. </a:t>
            </a:r>
          </a:p>
          <a:p>
            <a:pPr lvl="2">
              <a:spcBef>
                <a:spcPts val="0"/>
              </a:spcBef>
              <a:buClr>
                <a:schemeClr val="accent1"/>
              </a:buClr>
              <a:buFont typeface="Arial" panose="020B0604020202020204" pitchFamily="34" charset="0"/>
              <a:buChar char="•"/>
              <a:defRPr/>
            </a:pPr>
            <a:r>
              <a:rPr lang="en-US" dirty="0"/>
              <a:t>These may in turn work with tier-2 suppliers.</a:t>
            </a:r>
            <a:endParaRPr lang="en-US" sz="2000" dirty="0"/>
          </a:p>
          <a:p>
            <a:pPr marL="342900" lvl="1" indent="0">
              <a:buNone/>
              <a:defRPr/>
            </a:pPr>
            <a:r>
              <a:rPr lang="en-US" sz="2400" i="1" dirty="0"/>
              <a:t>Tier-2 suppliers </a:t>
            </a:r>
            <a:r>
              <a:rPr lang="en-US" sz="2400" dirty="0"/>
              <a:t>(sometimes called </a:t>
            </a:r>
            <a:r>
              <a:rPr lang="en-US" sz="2400" i="1" dirty="0"/>
              <a:t>subcontractors</a:t>
            </a:r>
            <a:r>
              <a:rPr lang="en-US" sz="2400" dirty="0"/>
              <a:t>)</a:t>
            </a:r>
          </a:p>
          <a:p>
            <a:pPr lvl="2">
              <a:spcBef>
                <a:spcPts val="0"/>
              </a:spcBef>
              <a:buClr>
                <a:schemeClr val="accent1"/>
              </a:buClr>
              <a:buFont typeface="Arial" panose="020B0604020202020204" pitchFamily="34" charset="0"/>
              <a:buChar char="•"/>
              <a:defRPr/>
            </a:pPr>
            <a:r>
              <a:rPr lang="en-US" dirty="0"/>
              <a:t>Who may in turn work with even more distant suppliers.</a:t>
            </a:r>
          </a:p>
          <a:p>
            <a:pPr lvl="2">
              <a:spcBef>
                <a:spcPts val="0"/>
              </a:spcBef>
              <a:buClr>
                <a:schemeClr val="accent1"/>
              </a:buClr>
              <a:buFont typeface="Arial" panose="020B0604020202020204" pitchFamily="34" charset="0"/>
              <a:buChar char="•"/>
              <a:defRPr/>
            </a:pPr>
            <a:endParaRPr lang="en-US" dirty="0"/>
          </a:p>
          <a:p>
            <a:pPr marL="0" marR="0" lvl="0" indent="0" algn="l" defTabSz="914400" rtl="0" eaLnBrk="0" fontAlgn="base" latinLnBrk="0" hangingPunct="0">
              <a:lnSpc>
                <a:spcPct val="100000"/>
              </a:lnSpc>
              <a:spcBef>
                <a:spcPts val="0"/>
              </a:spcBef>
              <a:spcAft>
                <a:spcPct val="0"/>
              </a:spcAft>
              <a:buClr>
                <a:schemeClr val="accent1"/>
              </a:buClr>
              <a:buSzTx/>
              <a:buFont typeface="Arial" panose="020B0604020202020204" pitchFamily="34" charset="0"/>
              <a:buNone/>
              <a:tabLst/>
              <a:defRPr/>
            </a:pPr>
            <a:r>
              <a:rPr lang="en-US" b="1" dirty="0">
                <a:ea typeface="MS PGothic" charset="0"/>
              </a:rPr>
              <a:t>Supply Chain</a:t>
            </a:r>
          </a:p>
          <a:p>
            <a:pPr marL="0" indent="0">
              <a:buNone/>
            </a:pPr>
            <a:r>
              <a:rPr lang="en-US" dirty="0">
                <a:ea typeface="MS PGothic" charset="0"/>
              </a:rPr>
              <a:t>The multiple steps involved in the movement of a product or service from the most distant supplier to the customer. </a:t>
            </a:r>
          </a:p>
          <a:p>
            <a:pPr lvl="1">
              <a:buClr>
                <a:schemeClr val="accent1"/>
              </a:buClr>
              <a:buFont typeface="Arial" panose="020B0604020202020204" pitchFamily="34" charset="0"/>
              <a:buChar char="•"/>
            </a:pPr>
            <a:r>
              <a:rPr lang="en-US" dirty="0"/>
              <a:t>Because of the complexity of these systems, firms sometimes refer to their </a:t>
            </a:r>
            <a:r>
              <a:rPr lang="en-US" i="1" dirty="0"/>
              <a:t>supply webs </a:t>
            </a:r>
            <a:r>
              <a:rPr lang="en-US" dirty="0"/>
              <a:t>or </a:t>
            </a:r>
            <a:r>
              <a:rPr lang="en-US" i="1" dirty="0"/>
              <a:t>networks, </a:t>
            </a:r>
            <a:r>
              <a:rPr lang="en-US" dirty="0"/>
              <a:t>rather than use the term </a:t>
            </a:r>
            <a:r>
              <a:rPr lang="en-US" i="1" dirty="0"/>
              <a:t>supply chain, </a:t>
            </a:r>
            <a:r>
              <a:rPr lang="en-US" dirty="0"/>
              <a:t>which implies a simple, linear relationship. </a:t>
            </a:r>
          </a:p>
          <a:p>
            <a:pPr marL="0" marR="0" lvl="0" indent="0" algn="l" defTabSz="914400" rtl="0" eaLnBrk="0" fontAlgn="base" latinLnBrk="0" hangingPunct="0">
              <a:lnSpc>
                <a:spcPct val="100000"/>
              </a:lnSpc>
              <a:spcBef>
                <a:spcPts val="0"/>
              </a:spcBef>
              <a:spcAft>
                <a:spcPct val="0"/>
              </a:spcAft>
              <a:buClr>
                <a:schemeClr val="accent1"/>
              </a:buClr>
              <a:buSzTx/>
              <a:buFont typeface="Arial" panose="020B0604020202020204" pitchFamily="34" charset="0"/>
              <a:buNone/>
              <a:tabLst/>
              <a:defRPr/>
            </a:pPr>
            <a:endParaRPr lang="en-US" dirty="0"/>
          </a:p>
          <a:p>
            <a:pPr lvl="0">
              <a:spcBef>
                <a:spcPts val="0"/>
              </a:spcBef>
              <a:buClr>
                <a:schemeClr val="accent1"/>
              </a:buClr>
              <a:buFont typeface="Arial" panose="020B0604020202020204" pitchFamily="34" charset="0"/>
              <a:buNone/>
              <a:defRPr/>
            </a:pPr>
            <a:endParaRPr lang="en-US" dirty="0"/>
          </a:p>
          <a:p>
            <a:endParaRPr lang="en-GB" dirty="0"/>
          </a:p>
        </p:txBody>
      </p:sp>
      <p:sp>
        <p:nvSpPr>
          <p:cNvPr id="4" name="Slide Number Placeholder 3"/>
          <p:cNvSpPr>
            <a:spLocks noGrp="1"/>
          </p:cNvSpPr>
          <p:nvPr>
            <p:ph type="sldNum" sz="quarter" idx="10"/>
          </p:nvPr>
        </p:nvSpPr>
        <p:spPr/>
        <p:txBody>
          <a:bodyPr/>
          <a:lstStyle/>
          <a:p>
            <a:pPr>
              <a:defRPr/>
            </a:pPr>
            <a:fld id="{5F0252E6-2BEC-4543-B16F-2992F6F4EC4B}" type="slidenum">
              <a:rPr lang="en-US" smtClean="0"/>
              <a:pPr>
                <a:defRPr/>
              </a:pPr>
              <a:t>2</a:t>
            </a:fld>
            <a:endParaRPr lang="en-US"/>
          </a:p>
        </p:txBody>
      </p:sp>
    </p:spTree>
    <p:extLst>
      <p:ext uri="{BB962C8B-B14F-4D97-AF65-F5344CB8AC3E}">
        <p14:creationId xmlns:p14="http://schemas.microsoft.com/office/powerpoint/2010/main" val="38131842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Scholars have hypothesized that supply chain codes of conduct are most likely to be adopted by firms that</a:t>
            </a:r>
            <a:r>
              <a:rPr lang="en-US" dirty="0"/>
              <a:t>:</a:t>
            </a:r>
          </a:p>
          <a:p>
            <a:pPr lvl="1">
              <a:buClr>
                <a:schemeClr val="accent1"/>
              </a:buClr>
              <a:buFont typeface="Arial" panose="020B0604020202020204" pitchFamily="34" charset="0"/>
              <a:buChar char="•"/>
            </a:pPr>
            <a:r>
              <a:rPr lang="en-US" dirty="0"/>
              <a:t>Have highly valuable brands and are therefore </a:t>
            </a:r>
            <a:r>
              <a:rPr lang="en-US" sz="2000" dirty="0"/>
              <a:t>more vulnerable to reputational damage.</a:t>
            </a:r>
          </a:p>
          <a:p>
            <a:pPr lvl="1">
              <a:buClr>
                <a:schemeClr val="accent1"/>
              </a:buClr>
              <a:buFont typeface="Arial" panose="020B0604020202020204" pitchFamily="34" charset="0"/>
              <a:buChar char="•"/>
            </a:pPr>
            <a:r>
              <a:rPr lang="en-US" dirty="0"/>
              <a:t>Are highly scrutinized by the investment community, including activist shareholders.</a:t>
            </a:r>
          </a:p>
          <a:p>
            <a:pPr lvl="1">
              <a:buClr>
                <a:schemeClr val="accent1"/>
              </a:buClr>
              <a:buFont typeface="Arial" panose="020B0604020202020204" pitchFamily="34" charset="0"/>
              <a:buChar char="•"/>
            </a:pPr>
            <a:r>
              <a:rPr lang="en-US" dirty="0"/>
              <a:t>Are headquartered in countries with strong unions, social welfare policies, and cooperative relationships among government, business, and labor.</a:t>
            </a:r>
          </a:p>
          <a:p>
            <a:pPr lvl="1">
              <a:buClr>
                <a:schemeClr val="accent1"/>
              </a:buClr>
              <a:buFont typeface="Arial" panose="020B0604020202020204" pitchFamily="34" charset="0"/>
              <a:buChar char="•"/>
            </a:pPr>
            <a:r>
              <a:rPr lang="en-US" dirty="0"/>
              <a:t>Are members of industry coalitions or country networks, such as those sponsored by the United Nations Global Compact, that promote supply chain responsibility.</a:t>
            </a:r>
            <a:endParaRPr lang="en-US" sz="2000" dirty="0"/>
          </a:p>
          <a:p>
            <a:pPr lvl="1">
              <a:buClr>
                <a:schemeClr val="accent1"/>
              </a:buClr>
              <a:buFont typeface="Arial" panose="020B0604020202020204" pitchFamily="34" charset="0"/>
              <a:buChar char="•"/>
            </a:pPr>
            <a:r>
              <a:rPr lang="en-US" dirty="0"/>
              <a:t>Are targets of pressure for responsible practices by nongovernmental organizations through:</a:t>
            </a:r>
          </a:p>
          <a:p>
            <a:pPr lvl="2">
              <a:buClr>
                <a:srgbClr val="FF0000"/>
              </a:buClr>
              <a:buFont typeface="Wingdings" charset="0"/>
              <a:buChar char="à"/>
            </a:pPr>
            <a:r>
              <a:rPr lang="en-US" sz="2000" dirty="0">
                <a:sym typeface="Wingdings"/>
              </a:rPr>
              <a:t>E</a:t>
            </a:r>
            <a:r>
              <a:rPr lang="en-US" sz="2000" dirty="0"/>
              <a:t>xample: Campaigns, boycotts, or shareholder resolutions.</a:t>
            </a:r>
          </a:p>
          <a:p>
            <a:pPr lvl="0">
              <a:buClr>
                <a:srgbClr val="FF0000"/>
              </a:buClr>
              <a:buFont typeface="Wingdings" charset="0"/>
              <a:buNone/>
            </a:pPr>
            <a:endParaRPr lang="en-US" sz="2000" dirty="0"/>
          </a:p>
          <a:p>
            <a:pPr marL="0" indent="0">
              <a:buNone/>
            </a:pPr>
            <a:r>
              <a:rPr lang="en-US" b="1" dirty="0"/>
              <a:t>Firms invest in supplier social responsibility in order to:</a:t>
            </a:r>
          </a:p>
          <a:p>
            <a:pPr lvl="1">
              <a:buClr>
                <a:schemeClr val="accent1"/>
              </a:buClr>
              <a:buFont typeface="Arial" panose="020B0604020202020204" pitchFamily="34" charset="0"/>
              <a:buChar char="•"/>
            </a:pPr>
            <a:r>
              <a:rPr lang="en-US" dirty="0"/>
              <a:t>Create a positive customer image and enhance brand equity.</a:t>
            </a:r>
          </a:p>
          <a:p>
            <a:pPr lvl="1">
              <a:buClr>
                <a:schemeClr val="accent1"/>
              </a:buClr>
              <a:buFont typeface="Arial" panose="020B0604020202020204" pitchFamily="34" charset="0"/>
              <a:buChar char="•"/>
            </a:pPr>
            <a:r>
              <a:rPr lang="en-US" dirty="0"/>
              <a:t>Reduce costs.</a:t>
            </a:r>
          </a:p>
          <a:p>
            <a:pPr lvl="1">
              <a:buClr>
                <a:schemeClr val="accent1"/>
              </a:buClr>
              <a:buFont typeface="Arial" panose="020B0604020202020204" pitchFamily="34" charset="0"/>
              <a:buChar char="•"/>
            </a:pPr>
            <a:r>
              <a:rPr lang="en-US" dirty="0"/>
              <a:t>Satisfy government regulations.</a:t>
            </a:r>
          </a:p>
          <a:p>
            <a:pPr lvl="1">
              <a:buClr>
                <a:schemeClr val="accent1"/>
              </a:buClr>
              <a:buFont typeface="Arial" panose="020B0604020202020204" pitchFamily="34" charset="0"/>
              <a:buChar char="•"/>
            </a:pPr>
            <a:r>
              <a:rPr lang="en-US" dirty="0"/>
              <a:t>Avoid disruptions. </a:t>
            </a:r>
          </a:p>
          <a:p>
            <a:pPr lvl="1">
              <a:buClr>
                <a:schemeClr val="accent1"/>
              </a:buClr>
              <a:buFont typeface="Arial" panose="020B0604020202020204" pitchFamily="34" charset="0"/>
              <a:buChar char="•"/>
            </a:pPr>
            <a:r>
              <a:rPr lang="en-US" dirty="0"/>
              <a:t>Increase sales.</a:t>
            </a:r>
          </a:p>
          <a:p>
            <a:pPr lvl="1">
              <a:buClr>
                <a:schemeClr val="accent1"/>
              </a:buClr>
              <a:buFont typeface="Arial" panose="020B0604020202020204" pitchFamily="34" charset="0"/>
              <a:buChar char="•"/>
            </a:pPr>
            <a:r>
              <a:rPr lang="en-US" dirty="0"/>
              <a:t>Allay public criticism.</a:t>
            </a:r>
            <a:r>
              <a:rPr lang="en-US" dirty="0">
                <a:effectLst/>
              </a:rPr>
              <a:t> </a:t>
            </a:r>
            <a:endParaRPr lang="en-US" sz="2000" dirty="0"/>
          </a:p>
          <a:p>
            <a:endParaRPr lang="en-US" dirty="0"/>
          </a:p>
          <a:p>
            <a:r>
              <a:rPr lang="en-US" b="1" dirty="0"/>
              <a:t>Common Industry-wide Standards </a:t>
            </a:r>
          </a:p>
          <a:p>
            <a:pPr marL="0" indent="0">
              <a:buNone/>
            </a:pPr>
            <a:r>
              <a:rPr lang="en-US" dirty="0"/>
              <a:t>A current trend is adoption of common standards within industries.</a:t>
            </a:r>
          </a:p>
          <a:p>
            <a:pPr marL="342900" lvl="1" indent="0">
              <a:buNone/>
            </a:pPr>
            <a:r>
              <a:rPr lang="en-US" dirty="0">
                <a:solidFill>
                  <a:srgbClr val="FF0000"/>
                </a:solidFill>
                <a:sym typeface="Wingdings"/>
              </a:rPr>
              <a:t> </a:t>
            </a:r>
            <a:r>
              <a:rPr lang="en-US" dirty="0"/>
              <a:t>Example: The Responsible Business Alliance Code of Conduct.</a:t>
            </a:r>
          </a:p>
          <a:p>
            <a:pPr lvl="1">
              <a:buClr>
                <a:schemeClr val="accent1"/>
              </a:buClr>
              <a:buFont typeface="Arial" panose="020B0604020202020204" pitchFamily="34" charset="0"/>
              <a:buChar char="•"/>
            </a:pPr>
            <a:r>
              <a:rPr lang="en-US" dirty="0"/>
              <a:t>Common standards improve compliance, since suppliers are not faced with myriad conflicting demands.</a:t>
            </a:r>
          </a:p>
          <a:p>
            <a:pPr lvl="1">
              <a:buClr>
                <a:schemeClr val="accent1"/>
              </a:buClr>
              <a:buFont typeface="Arial" panose="020B0604020202020204" pitchFamily="34" charset="0"/>
              <a:buChar char="•"/>
            </a:pPr>
            <a:r>
              <a:rPr lang="en-US" dirty="0"/>
              <a:t>Reduce the costs of monitoring since brands can share audit results.</a:t>
            </a:r>
          </a:p>
          <a:p>
            <a:endParaRPr lang="en-US" b="1"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11</a:t>
            </a:fld>
            <a:endParaRPr lang="en-US" altLang="en-US"/>
          </a:p>
        </p:txBody>
      </p:sp>
    </p:spTree>
    <p:extLst>
      <p:ext uri="{BB962C8B-B14F-4D97-AF65-F5344CB8AC3E}">
        <p14:creationId xmlns:p14="http://schemas.microsoft.com/office/powerpoint/2010/main" val="8105258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5F0252E6-2BEC-4543-B16F-2992F6F4EC4B}" type="slidenum">
              <a:rPr lang="en-US" smtClean="0"/>
              <a:pPr>
                <a:defRPr/>
              </a:pPr>
              <a:t>12</a:t>
            </a:fld>
            <a:endParaRPr lang="en-US"/>
          </a:p>
        </p:txBody>
      </p:sp>
    </p:spTree>
    <p:extLst>
      <p:ext uri="{BB962C8B-B14F-4D97-AF65-F5344CB8AC3E}">
        <p14:creationId xmlns:p14="http://schemas.microsoft.com/office/powerpoint/2010/main" val="6549764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0" dirty="0"/>
              <a:t>A </a:t>
            </a:r>
            <a:r>
              <a:rPr lang="en-US" dirty="0"/>
              <a:t>supply chain audit </a:t>
            </a:r>
            <a:r>
              <a:rPr lang="en-US" b="0" dirty="0"/>
              <a:t>monitors a supplier’s performance to determine if it is in compliance with the relevant code of conduct. </a:t>
            </a:r>
          </a:p>
          <a:p>
            <a:pPr marL="0" indent="0">
              <a:buNone/>
            </a:pPr>
            <a:r>
              <a:rPr lang="en-US" b="0" dirty="0"/>
              <a:t>Choices in carrying out an audit:</a:t>
            </a:r>
          </a:p>
          <a:p>
            <a:pPr lvl="1">
              <a:buClr>
                <a:schemeClr val="accent1"/>
              </a:buClr>
              <a:buFont typeface="Arial" panose="020B0604020202020204" pitchFamily="34" charset="0"/>
              <a:buChar char="•"/>
            </a:pPr>
            <a:r>
              <a:rPr lang="en-US" dirty="0"/>
              <a:t>Internal audit.</a:t>
            </a:r>
          </a:p>
          <a:p>
            <a:pPr lvl="1">
              <a:buClr>
                <a:schemeClr val="accent1"/>
              </a:buClr>
              <a:buFont typeface="Arial" panose="020B0604020202020204" pitchFamily="34" charset="0"/>
              <a:buChar char="•"/>
            </a:pPr>
            <a:r>
              <a:rPr lang="en-US" dirty="0"/>
              <a:t>External audit or a third-party audit.</a:t>
            </a:r>
          </a:p>
          <a:p>
            <a:endParaRPr lang="en-US" dirty="0"/>
          </a:p>
          <a:p>
            <a:pPr marL="0" indent="0">
              <a:buNone/>
            </a:pPr>
            <a:r>
              <a:rPr lang="en-US" b="1" dirty="0"/>
              <a:t>Internal audit</a:t>
            </a:r>
            <a:r>
              <a:rPr lang="en-US" dirty="0"/>
              <a:t>: Company hires and trains its own staff of auditors whose job is to inspect factories to determine whether or not they are in compliance.</a:t>
            </a:r>
            <a:endParaRPr lang="en-US" sz="1000" dirty="0"/>
          </a:p>
          <a:p>
            <a:pPr lvl="1">
              <a:buClr>
                <a:schemeClr val="accent1"/>
              </a:buClr>
              <a:buFont typeface="Arial" panose="020B0604020202020204" pitchFamily="34" charset="0"/>
              <a:buChar char="•"/>
            </a:pPr>
            <a:r>
              <a:rPr lang="en-US" i="1" dirty="0"/>
              <a:t>Advantage</a:t>
            </a:r>
            <a:r>
              <a:rPr lang="en-US" dirty="0"/>
              <a:t>: the company controls and manages the process. It can determine what factories need to be audited, and learn immediately about any problems uncovered. </a:t>
            </a:r>
          </a:p>
          <a:p>
            <a:pPr lvl="1">
              <a:buClr>
                <a:schemeClr val="accent1"/>
              </a:buClr>
              <a:buFont typeface="Arial" panose="020B0604020202020204" pitchFamily="34" charset="0"/>
              <a:buChar char="•"/>
            </a:pPr>
            <a:r>
              <a:rPr lang="en-US" i="1" dirty="0"/>
              <a:t>Disadvantage</a:t>
            </a:r>
            <a:r>
              <a:rPr lang="en-US" dirty="0"/>
              <a:t>: Stakeholders might view reports based on an internal audit as less credible b</a:t>
            </a:r>
            <a:r>
              <a:rPr lang="en-US" sz="2000" dirty="0"/>
              <a:t>ecause the company would have an interest in casting itself and its suppliers in a favorable light. </a:t>
            </a:r>
          </a:p>
          <a:p>
            <a:endParaRPr lang="en-US" dirty="0"/>
          </a:p>
          <a:p>
            <a:pPr marL="0" indent="0">
              <a:spcAft>
                <a:spcPts val="1900"/>
              </a:spcAft>
              <a:buNone/>
            </a:pPr>
            <a:r>
              <a:rPr lang="en-US" b="1" dirty="0"/>
              <a:t>External audit</a:t>
            </a:r>
            <a:r>
              <a:rPr lang="en-US" dirty="0"/>
              <a:t>: Company hires another organization to carry out the audit and report back to the company. </a:t>
            </a:r>
          </a:p>
          <a:p>
            <a:pPr marL="0" indent="0">
              <a:spcAft>
                <a:spcPts val="1200"/>
              </a:spcAft>
              <a:buNone/>
            </a:pPr>
            <a:r>
              <a:rPr lang="en-US" dirty="0"/>
              <a:t>Also called a </a:t>
            </a:r>
            <a:r>
              <a:rPr lang="en-US" i="1" dirty="0"/>
              <a:t>third-party audit</a:t>
            </a:r>
            <a:r>
              <a:rPr lang="en-US" dirty="0"/>
              <a:t>.</a:t>
            </a:r>
          </a:p>
          <a:p>
            <a:pPr lvl="1">
              <a:buClr>
                <a:schemeClr val="accent1"/>
              </a:buClr>
              <a:buFont typeface="Arial" panose="020B0604020202020204" pitchFamily="34" charset="0"/>
              <a:buChar char="•"/>
            </a:pPr>
            <a:r>
              <a:rPr lang="en-US" i="1" dirty="0"/>
              <a:t>Advantage</a:t>
            </a:r>
            <a:r>
              <a:rPr lang="en-US" dirty="0"/>
              <a:t>: It is often perceived by stakeholders as more objective and credible.</a:t>
            </a:r>
            <a:endParaRPr lang="en-US" u="sng" dirty="0"/>
          </a:p>
          <a:p>
            <a:pPr lvl="1">
              <a:buClr>
                <a:schemeClr val="accent1"/>
              </a:buClr>
              <a:buFont typeface="Arial" panose="020B0604020202020204" pitchFamily="34" charset="0"/>
              <a:buChar char="•"/>
            </a:pPr>
            <a:r>
              <a:rPr lang="en-US" i="1" dirty="0"/>
              <a:t>Disadvantage</a:t>
            </a:r>
            <a:r>
              <a:rPr lang="en-US" dirty="0"/>
              <a:t>: Company may find that the information is delayed, and it does not directly control the quality of the audit.</a:t>
            </a:r>
          </a:p>
          <a:p>
            <a:pPr lvl="0">
              <a:buClr>
                <a:schemeClr val="accent1"/>
              </a:buClr>
              <a:buFont typeface="Arial" panose="020B0604020202020204" pitchFamily="34" charset="0"/>
              <a:buNone/>
            </a:pPr>
            <a:endParaRPr lang="en-US" dirty="0"/>
          </a:p>
          <a:p>
            <a:pPr marL="0" indent="0">
              <a:buNone/>
            </a:pPr>
            <a:r>
              <a:rPr lang="en-US" b="1" dirty="0"/>
              <a:t>Crowd-sourced audit: </a:t>
            </a:r>
            <a:r>
              <a:rPr lang="en-US" dirty="0"/>
              <a:t>gathers information about factory conditions directly from workers using their mobile phones. </a:t>
            </a:r>
          </a:p>
          <a:p>
            <a:pPr lvl="1">
              <a:buClr>
                <a:schemeClr val="accent1"/>
              </a:buClr>
              <a:buFont typeface="Arial" panose="020B0604020202020204" pitchFamily="34" charset="0"/>
              <a:buChar char="•"/>
            </a:pPr>
            <a:r>
              <a:rPr lang="en-US" dirty="0"/>
              <a:t>Workers provide information directly by responding to questions generated by a recorded voice on their mobile phones when they are away from work.</a:t>
            </a:r>
          </a:p>
          <a:p>
            <a:pPr marL="274320" lvl="1" indent="-115888">
              <a:buNone/>
            </a:pPr>
            <a:r>
              <a:rPr lang="en-US" dirty="0">
                <a:sym typeface="Wingdings"/>
              </a:rPr>
              <a:t> </a:t>
            </a:r>
            <a:r>
              <a:rPr lang="en-US" dirty="0">
                <a:solidFill>
                  <a:srgbClr val="FF0000"/>
                </a:solidFill>
                <a:sym typeface="Wingdings"/>
              </a:rPr>
              <a:t></a:t>
            </a:r>
            <a:r>
              <a:rPr lang="en-US" dirty="0">
                <a:sym typeface="Wingdings"/>
              </a:rPr>
              <a:t> </a:t>
            </a:r>
            <a:r>
              <a:rPr lang="en-US" dirty="0"/>
              <a:t>Example: </a:t>
            </a:r>
            <a:r>
              <a:rPr lang="en-US" dirty="0" err="1"/>
              <a:t>LaborVoices</a:t>
            </a:r>
            <a:r>
              <a:rPr lang="en-US" dirty="0"/>
              <a:t>.</a:t>
            </a:r>
          </a:p>
          <a:p>
            <a:pPr lvl="0">
              <a:buClr>
                <a:schemeClr val="accent1"/>
              </a:buClr>
              <a:buFont typeface="Arial" panose="020B0604020202020204" pitchFamily="34" charset="0"/>
              <a:buNone/>
            </a:pPr>
            <a:endParaRPr lang="en-US" dirty="0"/>
          </a:p>
          <a:p>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13</a:t>
            </a:fld>
            <a:endParaRPr lang="en-US" altLang="en-US"/>
          </a:p>
        </p:txBody>
      </p:sp>
    </p:spTree>
    <p:extLst>
      <p:ext uri="{BB962C8B-B14F-4D97-AF65-F5344CB8AC3E}">
        <p14:creationId xmlns:p14="http://schemas.microsoft.com/office/powerpoint/2010/main" val="40856208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On-site inspections are expensive and time-consuming. </a:t>
            </a:r>
          </a:p>
          <a:p>
            <a:pPr lvl="1">
              <a:buClr>
                <a:schemeClr val="accent1"/>
              </a:buClr>
              <a:buFont typeface="Arial" panose="020B0604020202020204" pitchFamily="34" charset="0"/>
              <a:buChar char="•"/>
            </a:pPr>
            <a:r>
              <a:rPr lang="en-US" dirty="0"/>
              <a:t>Therefore cannot be scaled to cover a brand’s entire supply chain.</a:t>
            </a:r>
          </a:p>
          <a:p>
            <a:pPr lvl="1">
              <a:buClr>
                <a:schemeClr val="accent1"/>
              </a:buClr>
              <a:buFont typeface="Arial" panose="020B0604020202020204" pitchFamily="34" charset="0"/>
              <a:buChar char="•"/>
            </a:pPr>
            <a:endParaRPr lang="en-US" dirty="0"/>
          </a:p>
          <a:p>
            <a:pPr marL="0" indent="0">
              <a:buNone/>
            </a:pPr>
            <a:r>
              <a:rPr lang="en-US" dirty="0"/>
              <a:t>Audits are not always unannounced. </a:t>
            </a:r>
          </a:p>
          <a:p>
            <a:pPr lvl="1">
              <a:buClr>
                <a:schemeClr val="accent1"/>
              </a:buClr>
              <a:buFont typeface="Arial" panose="020B0604020202020204" pitchFamily="34" charset="0"/>
              <a:buChar char="•"/>
            </a:pPr>
            <a:r>
              <a:rPr lang="en-US" dirty="0"/>
              <a:t>In many cases, suppliers receive advance notice and are able to stage conditions to pass the inspection.</a:t>
            </a:r>
          </a:p>
          <a:p>
            <a:pPr lvl="1">
              <a:buClr>
                <a:schemeClr val="accent1"/>
              </a:buClr>
              <a:buFont typeface="Arial" panose="020B0604020202020204" pitchFamily="34" charset="0"/>
              <a:buChar char="•"/>
            </a:pPr>
            <a:endParaRPr lang="en-US" dirty="0"/>
          </a:p>
          <a:p>
            <a:pPr marL="0" indent="0">
              <a:buNone/>
            </a:pPr>
            <a:r>
              <a:rPr lang="en-US" dirty="0"/>
              <a:t>Workers sometimes distrust auditors, not knowing if the inspectors represent the supplier, the brand, or an independent third party.</a:t>
            </a:r>
          </a:p>
          <a:p>
            <a:pPr lvl="1">
              <a:buClr>
                <a:schemeClr val="accent1"/>
              </a:buClr>
              <a:buFont typeface="Arial" panose="020B0604020202020204" pitchFamily="34" charset="0"/>
              <a:buChar char="•"/>
            </a:pPr>
            <a:r>
              <a:rPr lang="en-US" dirty="0"/>
              <a:t>Therefore are reluctant to share their experiences.</a:t>
            </a:r>
          </a:p>
          <a:p>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14</a:t>
            </a:fld>
            <a:endParaRPr lang="en-US" altLang="en-US"/>
          </a:p>
        </p:txBody>
      </p:sp>
    </p:spTree>
    <p:extLst>
      <p:ext uri="{BB962C8B-B14F-4D97-AF65-F5344CB8AC3E}">
        <p14:creationId xmlns:p14="http://schemas.microsoft.com/office/powerpoint/2010/main" val="16791775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Companies are working together to audit major suppliers and to share results. </a:t>
            </a:r>
          </a:p>
          <a:p>
            <a:pPr marL="0" indent="0">
              <a:buNone/>
            </a:pPr>
            <a:endParaRPr lang="en-US" dirty="0"/>
          </a:p>
          <a:p>
            <a:pPr marL="0" indent="0">
              <a:buNone/>
            </a:pPr>
            <a:r>
              <a:rPr lang="en-US" dirty="0"/>
              <a:t>To avoid </a:t>
            </a:r>
            <a:r>
              <a:rPr lang="en-US" i="1" dirty="0"/>
              <a:t>audit fatigue:</a:t>
            </a:r>
            <a:endParaRPr lang="en-US" dirty="0"/>
          </a:p>
          <a:p>
            <a:pPr lvl="1">
              <a:buClr>
                <a:schemeClr val="accent1"/>
              </a:buClr>
              <a:buFont typeface="Arial" panose="020B0604020202020204" pitchFamily="34" charset="0"/>
              <a:buChar char="•"/>
            </a:pPr>
            <a:r>
              <a:rPr lang="en-US" dirty="0"/>
              <a:t>Occurs when supplier factories must endure audit after audit conducted by different buyers.</a:t>
            </a:r>
          </a:p>
          <a:p>
            <a:pPr marL="0" indent="0">
              <a:buNone/>
            </a:pPr>
            <a:endParaRPr lang="en-US" dirty="0"/>
          </a:p>
          <a:p>
            <a:pPr marL="0" indent="0">
              <a:buNone/>
            </a:pPr>
            <a:r>
              <a:rPr lang="en-US" dirty="0"/>
              <a:t>To spare companies from duplicating efforts and incurring unnecessary costs:</a:t>
            </a:r>
            <a:endParaRPr lang="en-US" i="1" dirty="0"/>
          </a:p>
          <a:p>
            <a:pPr lvl="1">
              <a:buClr>
                <a:srgbClr val="FF0000"/>
              </a:buClr>
              <a:buFont typeface="Wingdings" charset="0"/>
              <a:buChar char="à"/>
            </a:pPr>
            <a:r>
              <a:rPr lang="en-US" dirty="0">
                <a:sym typeface="Wingdings"/>
              </a:rPr>
              <a:t>Example: </a:t>
            </a:r>
            <a:r>
              <a:rPr lang="en-US" dirty="0" err="1">
                <a:sym typeface="Wingdings"/>
              </a:rPr>
              <a:t>EcoVadis</a:t>
            </a:r>
            <a:r>
              <a:rPr lang="en-US" dirty="0">
                <a:sym typeface="Wingdings"/>
              </a:rPr>
              <a:t>.</a:t>
            </a:r>
            <a:endParaRPr lang="en-US" strike="sngStrike" dirty="0"/>
          </a:p>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15</a:t>
            </a:fld>
            <a:endParaRPr lang="en-US" altLang="en-US"/>
          </a:p>
        </p:txBody>
      </p:sp>
    </p:spTree>
    <p:extLst>
      <p:ext uri="{BB962C8B-B14F-4D97-AF65-F5344CB8AC3E}">
        <p14:creationId xmlns:p14="http://schemas.microsoft.com/office/powerpoint/2010/main" val="2349905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What do companies do when an audit reveals a gap?</a:t>
            </a:r>
          </a:p>
          <a:p>
            <a:pPr marL="0" indent="0">
              <a:buNone/>
            </a:pPr>
            <a:r>
              <a:rPr lang="en-US" dirty="0"/>
              <a:t>Most audits turn up at least some instances in which a company’s global operations are not in compliance. </a:t>
            </a:r>
          </a:p>
          <a:p>
            <a:pPr lvl="1">
              <a:buClr>
                <a:schemeClr val="accent1"/>
              </a:buClr>
              <a:buFont typeface="Arial" panose="020B0604020202020204" pitchFamily="34" charset="0"/>
              <a:buChar char="•"/>
            </a:pPr>
            <a:r>
              <a:rPr lang="en-US" dirty="0"/>
              <a:t>A company will terminate a supplier, if the supplier is unwilling to change or the deficiencies are egregious. </a:t>
            </a:r>
          </a:p>
          <a:p>
            <a:pPr lvl="1">
              <a:buClr>
                <a:schemeClr val="accent1"/>
              </a:buClr>
              <a:buFont typeface="Arial" panose="020B0604020202020204" pitchFamily="34" charset="0"/>
              <a:buChar char="•"/>
            </a:pPr>
            <a:r>
              <a:rPr lang="en-US" dirty="0"/>
              <a:t>Forty-eight percent of companies in a recent survey said they would terminate a supplier in certain cases if violations were found. </a:t>
            </a:r>
          </a:p>
          <a:p>
            <a:endParaRPr lang="en-US"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16</a:t>
            </a:fld>
            <a:endParaRPr lang="en-US" altLang="en-US"/>
          </a:p>
        </p:txBody>
      </p:sp>
    </p:spTree>
    <p:extLst>
      <p:ext uri="{BB962C8B-B14F-4D97-AF65-F5344CB8AC3E}">
        <p14:creationId xmlns:p14="http://schemas.microsoft.com/office/powerpoint/2010/main" val="30696914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Lead firms can provide a variety of rewards or incentives to suppliers that collaborate to build capabilities.</a:t>
            </a:r>
          </a:p>
          <a:p>
            <a:pPr lvl="1">
              <a:buClr>
                <a:schemeClr val="accent1"/>
              </a:buClr>
              <a:buFont typeface="Arial" panose="020B0604020202020204" pitchFamily="34" charset="0"/>
              <a:buChar char="•"/>
            </a:pPr>
            <a:r>
              <a:rPr lang="en-US" dirty="0"/>
              <a:t>Capability-building initiatives work best where interactions between buyer and supplier are </a:t>
            </a:r>
            <a:r>
              <a:rPr lang="en-US" i="1" dirty="0"/>
              <a:t>frequent and ongoing. </a:t>
            </a:r>
          </a:p>
          <a:p>
            <a:pPr lvl="1">
              <a:buClr>
                <a:schemeClr val="accent1"/>
              </a:buClr>
              <a:buFont typeface="Arial" panose="020B0604020202020204" pitchFamily="34" charset="0"/>
              <a:buChar char="•"/>
            </a:pPr>
            <a:r>
              <a:rPr lang="en-US" dirty="0"/>
              <a:t>Suppliers are more likely to engage when lead firms are prepared to offer them</a:t>
            </a:r>
            <a:r>
              <a:rPr lang="en-US" i="1" dirty="0"/>
              <a:t> stable and long-term contracts.</a:t>
            </a:r>
          </a:p>
          <a:p>
            <a:endParaRPr lang="en-US" dirty="0"/>
          </a:p>
          <a:p>
            <a:pPr marL="0" indent="0">
              <a:buNone/>
            </a:pPr>
            <a:r>
              <a:rPr lang="en-US" b="1" dirty="0"/>
              <a:t>Supplier development may take several forms: </a:t>
            </a:r>
          </a:p>
          <a:p>
            <a:pPr lvl="1">
              <a:buClr>
                <a:schemeClr val="accent1"/>
              </a:buClr>
              <a:buFont typeface="Arial" panose="020B0604020202020204" pitchFamily="34" charset="0"/>
              <a:buChar char="•"/>
            </a:pPr>
            <a:r>
              <a:rPr lang="en-US" dirty="0"/>
              <a:t>Training.</a:t>
            </a:r>
          </a:p>
          <a:p>
            <a:pPr lvl="1">
              <a:buClr>
                <a:schemeClr val="accent1"/>
              </a:buClr>
              <a:buFont typeface="Arial" panose="020B0604020202020204" pitchFamily="34" charset="0"/>
              <a:buChar char="•"/>
            </a:pPr>
            <a:r>
              <a:rPr lang="en-US" dirty="0"/>
              <a:t>Joint problem-solving.</a:t>
            </a:r>
          </a:p>
          <a:p>
            <a:pPr lvl="1">
              <a:buClr>
                <a:schemeClr val="accent1"/>
              </a:buClr>
              <a:buFont typeface="Arial" panose="020B0604020202020204" pitchFamily="34" charset="0"/>
              <a:buChar char="•"/>
            </a:pPr>
            <a:r>
              <a:rPr lang="en-US" dirty="0"/>
              <a:t>Investing in equipment or infrastructure.</a:t>
            </a:r>
          </a:p>
          <a:p>
            <a:pPr marL="0" indent="0">
              <a:buNone/>
            </a:pPr>
            <a:r>
              <a:rPr lang="en-US" dirty="0"/>
              <a:t>Some companies have invested directly in improving the lives and professional skills of their suppliers’ workers. </a:t>
            </a:r>
          </a:p>
          <a:p>
            <a:pPr marL="574675" lvl="1" indent="-234950">
              <a:buClr>
                <a:schemeClr val="accent1"/>
              </a:buClr>
              <a:buFont typeface="Wingdings" charset="0"/>
              <a:buChar char="à"/>
            </a:pPr>
            <a:r>
              <a:rPr lang="en-US" dirty="0">
                <a:sym typeface="Wingdings"/>
              </a:rPr>
              <a:t>Example: </a:t>
            </a:r>
            <a:r>
              <a:rPr lang="en-US" dirty="0"/>
              <a:t>Gap Inc., the apparel retailer, supports a program called Personal Advancement and Career Enhancement, or P.A.C.E.</a:t>
            </a:r>
          </a:p>
          <a:p>
            <a:pPr marL="0" indent="0">
              <a:buNone/>
            </a:pPr>
            <a:r>
              <a:rPr lang="en-US" b="1" dirty="0"/>
              <a:t>Root cause analysis: </a:t>
            </a:r>
            <a:r>
              <a:rPr lang="en-US" dirty="0"/>
              <a:t>Determine the underlying cause of repeated violations of particular code requirements or standards.</a:t>
            </a:r>
          </a:p>
          <a:p>
            <a:endParaRPr lang="en-US" dirty="0"/>
          </a:p>
          <a:p>
            <a:pPr marL="0" indent="0">
              <a:buNone/>
            </a:pPr>
            <a:r>
              <a:rPr lang="en-US" b="1" dirty="0"/>
              <a:t>Companies have developed organizational mechanisms to resolve differences in priorities internally, and tried to communicate expectations more clearly to suppliers. </a:t>
            </a:r>
          </a:p>
          <a:p>
            <a:pPr marL="342900" lvl="1" indent="0">
              <a:buNone/>
            </a:pPr>
            <a:r>
              <a:rPr lang="en-US" b="1" dirty="0"/>
              <a:t>Integrated supplier scorecards: </a:t>
            </a:r>
            <a:r>
              <a:rPr lang="en-US" dirty="0"/>
              <a:t>Rate suppliers on multiple dimensions:</a:t>
            </a:r>
          </a:p>
          <a:p>
            <a:pPr lvl="2">
              <a:buClr>
                <a:schemeClr val="accent1"/>
              </a:buClr>
              <a:buFont typeface="Arial" panose="020B0604020202020204" pitchFamily="34" charset="0"/>
              <a:buChar char="•"/>
            </a:pPr>
            <a:r>
              <a:rPr lang="en-US" sz="2000" dirty="0"/>
              <a:t>Traditional measures: such as cost, quality, and timelines.</a:t>
            </a:r>
          </a:p>
          <a:p>
            <a:pPr lvl="2">
              <a:spcAft>
                <a:spcPts val="1200"/>
              </a:spcAft>
              <a:buClr>
                <a:schemeClr val="accent1"/>
              </a:buClr>
              <a:buFont typeface="Arial" panose="020B0604020202020204" pitchFamily="34" charset="0"/>
              <a:buChar char="•"/>
            </a:pPr>
            <a:r>
              <a:rPr lang="en-US" sz="2000" dirty="0"/>
              <a:t>Newer measures of social, ethical, and environmental performance.</a:t>
            </a:r>
            <a:endParaRPr lang="en-US" sz="1600" dirty="0">
              <a:solidFill>
                <a:srgbClr val="FF0000"/>
              </a:solidFill>
            </a:endParaRPr>
          </a:p>
          <a:p>
            <a:pPr marL="342900" lvl="1" indent="0">
              <a:buNone/>
            </a:pPr>
            <a:r>
              <a:rPr lang="en-US" dirty="0">
                <a:solidFill>
                  <a:srgbClr val="FF0000"/>
                </a:solidFill>
                <a:sym typeface="Wingdings"/>
              </a:rPr>
              <a:t> </a:t>
            </a:r>
            <a:r>
              <a:rPr lang="en-US" dirty="0"/>
              <a:t>Example: Nike has introduced a Manufacturing Index which measures and rewards suppliers on four dimensions:</a:t>
            </a:r>
          </a:p>
          <a:p>
            <a:pPr lvl="2">
              <a:buClr>
                <a:schemeClr val="accent1"/>
              </a:buClr>
              <a:buFont typeface="Arial" panose="020B0604020202020204" pitchFamily="34" charset="0"/>
              <a:buChar char="•"/>
            </a:pPr>
            <a:r>
              <a:rPr lang="en-US" sz="2000" dirty="0"/>
              <a:t>Quality.</a:t>
            </a:r>
          </a:p>
          <a:p>
            <a:pPr lvl="2">
              <a:buClr>
                <a:schemeClr val="accent1"/>
              </a:buClr>
              <a:buFont typeface="Arial" panose="020B0604020202020204" pitchFamily="34" charset="0"/>
              <a:buChar char="•"/>
            </a:pPr>
            <a:r>
              <a:rPr lang="en-US" sz="2000" dirty="0"/>
              <a:t>On-time delivery.</a:t>
            </a:r>
          </a:p>
          <a:p>
            <a:pPr lvl="2">
              <a:buClr>
                <a:schemeClr val="accent1"/>
              </a:buClr>
              <a:buFont typeface="Arial" panose="020B0604020202020204" pitchFamily="34" charset="0"/>
              <a:buChar char="•"/>
            </a:pPr>
            <a:r>
              <a:rPr lang="en-US" sz="2000" dirty="0"/>
              <a:t>Cost.</a:t>
            </a:r>
          </a:p>
          <a:p>
            <a:pPr lvl="2">
              <a:buClr>
                <a:schemeClr val="accent1"/>
              </a:buClr>
              <a:buFont typeface="Arial" panose="020B0604020202020204" pitchFamily="34" charset="0"/>
              <a:buChar char="•"/>
            </a:pPr>
            <a:r>
              <a:rPr lang="en-US" sz="2000" dirty="0"/>
              <a:t>Sustainability.</a:t>
            </a:r>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18</a:t>
            </a:fld>
            <a:endParaRPr lang="en-US" altLang="en-US"/>
          </a:p>
        </p:txBody>
      </p:sp>
    </p:spTree>
    <p:extLst>
      <p:ext uri="{BB962C8B-B14F-4D97-AF65-F5344CB8AC3E}">
        <p14:creationId xmlns:p14="http://schemas.microsoft.com/office/powerpoint/2010/main" val="20532297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sz="1200" kern="1200" dirty="0">
              <a:solidFill>
                <a:schemeClr val="tx1"/>
              </a:solidFill>
              <a:effectLst/>
              <a:latin typeface="Tahoma" pitchFamily="34" charset="0"/>
              <a:ea typeface="MS PGothic" panose="020B0600070205080204" pitchFamily="34" charset="-128"/>
              <a:cs typeface="MS PGothic" charset="0"/>
            </a:endParaRPr>
          </a:p>
        </p:txBody>
      </p:sp>
      <p:sp>
        <p:nvSpPr>
          <p:cNvPr id="4" name="Slide Number Placeholder 3"/>
          <p:cNvSpPr>
            <a:spLocks noGrp="1"/>
          </p:cNvSpPr>
          <p:nvPr>
            <p:ph type="sldNum" sz="quarter" idx="10"/>
          </p:nvPr>
        </p:nvSpPr>
        <p:spPr/>
        <p:txBody>
          <a:bodyPr/>
          <a:lstStyle/>
          <a:p>
            <a:pPr>
              <a:defRPr/>
            </a:pPr>
            <a:fld id="{5F0252E6-2BEC-4543-B16F-2992F6F4EC4B}" type="slidenum">
              <a:rPr lang="en-US" smtClean="0"/>
              <a:pPr>
                <a:defRPr/>
              </a:pPr>
              <a:t>20</a:t>
            </a:fld>
            <a:endParaRPr lang="en-US"/>
          </a:p>
        </p:txBody>
      </p:sp>
    </p:spTree>
    <p:extLst>
      <p:ext uri="{BB962C8B-B14F-4D97-AF65-F5344CB8AC3E}">
        <p14:creationId xmlns:p14="http://schemas.microsoft.com/office/powerpoint/2010/main" val="7756535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slide.</a:t>
            </a: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21</a:t>
            </a:fld>
            <a:endParaRPr lang="en-US" altLang="en-US"/>
          </a:p>
        </p:txBody>
      </p:sp>
    </p:spTree>
    <p:extLst>
      <p:ext uri="{BB962C8B-B14F-4D97-AF65-F5344CB8AC3E}">
        <p14:creationId xmlns:p14="http://schemas.microsoft.com/office/powerpoint/2010/main" val="31076217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23</a:t>
            </a:fld>
            <a:endParaRPr lang="en-US" altLang="en-US"/>
          </a:p>
        </p:txBody>
      </p:sp>
    </p:spTree>
    <p:extLst>
      <p:ext uri="{BB962C8B-B14F-4D97-AF65-F5344CB8AC3E}">
        <p14:creationId xmlns:p14="http://schemas.microsoft.com/office/powerpoint/2010/main" val="2150770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defRPr/>
            </a:pPr>
            <a:r>
              <a:rPr lang="en-US" dirty="0"/>
              <a:t>Most suppliers share an interest in obtaining orders that will enable them to:</a:t>
            </a:r>
          </a:p>
          <a:p>
            <a:pPr lvl="1">
              <a:buClr>
                <a:schemeClr val="accent1"/>
              </a:buClr>
              <a:buFont typeface="Arial" panose="020B0604020202020204" pitchFamily="34" charset="0"/>
              <a:buChar char="•"/>
              <a:defRPr/>
            </a:pPr>
            <a:r>
              <a:rPr lang="en-US" dirty="0"/>
              <a:t>Make money.</a:t>
            </a:r>
          </a:p>
          <a:p>
            <a:pPr lvl="1">
              <a:buClr>
                <a:schemeClr val="accent1"/>
              </a:buClr>
              <a:buFont typeface="Arial" panose="020B0604020202020204" pitchFamily="34" charset="0"/>
              <a:buChar char="•"/>
              <a:defRPr/>
            </a:pPr>
            <a:r>
              <a:rPr lang="en-US" dirty="0"/>
              <a:t>Use their productive capacity efficiently.</a:t>
            </a:r>
          </a:p>
          <a:p>
            <a:pPr lvl="1">
              <a:buClr>
                <a:schemeClr val="accent1"/>
              </a:buClr>
              <a:buFont typeface="Arial" panose="020B0604020202020204" pitchFamily="34" charset="0"/>
              <a:buChar char="•"/>
              <a:defRPr/>
            </a:pPr>
            <a:r>
              <a:rPr lang="en-US" dirty="0"/>
              <a:t>Build long-term, stable relationships with business customers.</a:t>
            </a:r>
          </a:p>
          <a:p>
            <a:pPr marL="0" indent="0">
              <a:buNone/>
              <a:defRPr/>
            </a:pPr>
            <a:r>
              <a:rPr lang="en-US" dirty="0"/>
              <a:t>Suppliers may have both economic and informational power. </a:t>
            </a:r>
          </a:p>
          <a:p>
            <a:pPr marL="0" indent="0">
              <a:buNone/>
              <a:defRPr/>
            </a:pPr>
            <a:endParaRPr lang="en-US" dirty="0"/>
          </a:p>
          <a:p>
            <a:pPr marL="0" indent="0">
              <a:buNone/>
              <a:defRPr/>
            </a:pPr>
            <a:r>
              <a:rPr lang="en-US" dirty="0"/>
              <a:t>A supplier that is a sole source for a key component or natural resource naturally has more leverage than one which is not. </a:t>
            </a:r>
          </a:p>
          <a:p>
            <a:pPr marL="0" indent="0">
              <a:buNone/>
              <a:defRPr/>
            </a:pPr>
            <a:endParaRPr lang="en-US" dirty="0"/>
          </a:p>
          <a:p>
            <a:pPr marL="0" indent="0">
              <a:buNone/>
              <a:defRPr/>
            </a:pPr>
            <a:r>
              <a:rPr lang="en-US" dirty="0"/>
              <a:t>Suppliers that control critical worker skills, technical know-how, or relevant manufacturing infrastructure have more leverage than others. </a:t>
            </a:r>
          </a:p>
          <a:p>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3</a:t>
            </a:fld>
            <a:endParaRPr lang="en-US" altLang="en-US"/>
          </a:p>
        </p:txBody>
      </p:sp>
    </p:spTree>
    <p:extLst>
      <p:ext uri="{BB962C8B-B14F-4D97-AF65-F5344CB8AC3E}">
        <p14:creationId xmlns:p14="http://schemas.microsoft.com/office/powerpoint/2010/main" val="33323591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24</a:t>
            </a:fld>
            <a:endParaRPr lang="en-US" altLang="en-US"/>
          </a:p>
        </p:txBody>
      </p:sp>
    </p:spTree>
    <p:extLst>
      <p:ext uri="{BB962C8B-B14F-4D97-AF65-F5344CB8AC3E}">
        <p14:creationId xmlns:p14="http://schemas.microsoft.com/office/powerpoint/2010/main" val="21507706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25</a:t>
            </a:fld>
            <a:endParaRPr lang="en-US" altLang="en-US"/>
          </a:p>
        </p:txBody>
      </p:sp>
    </p:spTree>
    <p:extLst>
      <p:ext uri="{BB962C8B-B14F-4D97-AF65-F5344CB8AC3E}">
        <p14:creationId xmlns:p14="http://schemas.microsoft.com/office/powerpoint/2010/main" val="21507706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ea typeface="MS PGothic" panose="020B0600070205080204" pitchFamily="34" charset="-128"/>
            </a:endParaRPr>
          </a:p>
        </p:txBody>
      </p:sp>
      <p:sp>
        <p:nvSpPr>
          <p:cNvPr id="4" name="Slide Number Placeholder 3"/>
          <p:cNvSpPr>
            <a:spLocks noGrp="1"/>
          </p:cNvSpPr>
          <p:nvPr>
            <p:ph type="sldNum" sz="quarter" idx="10"/>
          </p:nvPr>
        </p:nvSpPr>
        <p:spPr/>
        <p:txBody>
          <a:bodyPr/>
          <a:lstStyle/>
          <a:p>
            <a:pPr>
              <a:defRPr/>
            </a:pPr>
            <a:fld id="{1F52196A-C6C5-4C0E-9804-57D2ADE3F1FA}" type="slidenum">
              <a:rPr lang="en-US" altLang="en-US" smtClean="0"/>
              <a:pPr>
                <a:defRPr/>
              </a:pPr>
              <a:t>26</a:t>
            </a:fld>
            <a:endParaRPr lang="en-US" altLang="en-US"/>
          </a:p>
        </p:txBody>
      </p:sp>
    </p:spTree>
    <p:extLst>
      <p:ext uri="{BB962C8B-B14F-4D97-AF65-F5344CB8AC3E}">
        <p14:creationId xmlns:p14="http://schemas.microsoft.com/office/powerpoint/2010/main" val="2150770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5F0252E6-2BEC-4543-B16F-2992F6F4EC4B}" type="slidenum">
              <a:rPr lang="en-US" smtClean="0"/>
              <a:pPr>
                <a:defRPr/>
              </a:pPr>
              <a:t>4</a:t>
            </a:fld>
            <a:endParaRPr lang="en-US"/>
          </a:p>
        </p:txBody>
      </p:sp>
    </p:spTree>
    <p:extLst>
      <p:ext uri="{BB962C8B-B14F-4D97-AF65-F5344CB8AC3E}">
        <p14:creationId xmlns:p14="http://schemas.microsoft.com/office/powerpoint/2010/main" val="16591709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talk more about these in following slides</a:t>
            </a:r>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5</a:t>
            </a:fld>
            <a:endParaRPr lang="en-US" altLang="en-US"/>
          </a:p>
        </p:txBody>
      </p:sp>
    </p:spTree>
    <p:extLst>
      <p:ext uri="{BB962C8B-B14F-4D97-AF65-F5344CB8AC3E}">
        <p14:creationId xmlns:p14="http://schemas.microsoft.com/office/powerpoint/2010/main" val="2405087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ea typeface="MS PGothic" charset="0"/>
              </a:rPr>
              <a:t>Global supply chains have many social impacts. </a:t>
            </a:r>
          </a:p>
          <a:p>
            <a:pPr lvl="1">
              <a:buClr>
                <a:schemeClr val="accent1"/>
              </a:buClr>
              <a:buFont typeface="Arial" panose="020B0604020202020204" pitchFamily="34" charset="0"/>
              <a:buChar char="•"/>
            </a:pPr>
            <a:r>
              <a:rPr lang="en-US" dirty="0"/>
              <a:t>Prominent among them are the wages, working conditions, and health and safety of employees in supplier factories.</a:t>
            </a:r>
          </a:p>
          <a:p>
            <a:pPr marL="0" indent="0">
              <a:buNone/>
            </a:pPr>
            <a:endParaRPr lang="en-US" dirty="0">
              <a:ea typeface="MS PGothic" charset="0"/>
            </a:endParaRPr>
          </a:p>
          <a:p>
            <a:pPr marL="0" indent="0">
              <a:buNone/>
            </a:pPr>
            <a:r>
              <a:rPr lang="en-US" b="1" dirty="0">
                <a:ea typeface="MS PGothic" charset="0"/>
              </a:rPr>
              <a:t>Low wages are one of the main reasons that brands contract with suppliers in developing countries.</a:t>
            </a:r>
          </a:p>
          <a:p>
            <a:pPr lvl="1">
              <a:buClr>
                <a:schemeClr val="accent1"/>
              </a:buClr>
              <a:buFont typeface="Arial" panose="020B0604020202020204" pitchFamily="34" charset="0"/>
              <a:buChar char="•"/>
            </a:pPr>
            <a:r>
              <a:rPr lang="en-US" dirty="0"/>
              <a:t>They reduce overall costs and enable brands to price their products more competitively.</a:t>
            </a:r>
          </a:p>
          <a:p>
            <a:pPr lvl="1">
              <a:buClr>
                <a:schemeClr val="accent1"/>
              </a:buClr>
              <a:buFont typeface="Arial" panose="020B0604020202020204" pitchFamily="34" charset="0"/>
              <a:buChar char="•"/>
            </a:pPr>
            <a:r>
              <a:rPr lang="en-US" dirty="0"/>
              <a:t>Low wages are not necessarily unethical.</a:t>
            </a:r>
          </a:p>
          <a:p>
            <a:pPr marL="0" indent="0">
              <a:buNone/>
            </a:pPr>
            <a:endParaRPr lang="en-US" dirty="0">
              <a:ea typeface="MS PGothic" charset="0"/>
            </a:endParaRPr>
          </a:p>
          <a:p>
            <a:pPr marL="0" indent="0">
              <a:buNone/>
            </a:pPr>
            <a:r>
              <a:rPr lang="en-US" b="1" dirty="0">
                <a:ea typeface="MS PGothic" charset="0"/>
              </a:rPr>
              <a:t>However, if a company’s customers believe that its products are made in sweatshops, its reputation can be harmed. </a:t>
            </a:r>
          </a:p>
          <a:p>
            <a:pPr lvl="1">
              <a:buClr>
                <a:schemeClr val="accent1"/>
              </a:buClr>
              <a:buFont typeface="Arial" panose="020B0604020202020204" pitchFamily="34" charset="0"/>
              <a:buChar char="•"/>
            </a:pPr>
            <a:r>
              <a:rPr lang="en-US" dirty="0"/>
              <a:t>Sweatshops—a derogatory term referring to factories where workers toil long hours, at low wages, and under unsafe conditions.</a:t>
            </a:r>
          </a:p>
          <a:p>
            <a:pPr lvl="1">
              <a:buClr>
                <a:schemeClr val="accent1"/>
              </a:buClr>
              <a:buFont typeface="Arial" panose="020B0604020202020204" pitchFamily="34" charset="0"/>
              <a:buChar char="•"/>
            </a:pPr>
            <a:endParaRPr lang="en-US" dirty="0"/>
          </a:p>
          <a:p>
            <a:pPr lvl="0">
              <a:buClr>
                <a:schemeClr val="accent1"/>
              </a:buClr>
              <a:buFont typeface="Arial" panose="020B0604020202020204" pitchFamily="34" charset="0"/>
              <a:buNone/>
            </a:pPr>
            <a:r>
              <a:rPr lang="en-US" b="1" u="sng" dirty="0">
                <a:ea typeface="MS PGothic" charset="0"/>
              </a:rPr>
              <a:t>Business Challenges </a:t>
            </a:r>
            <a:endParaRPr lang="en-US" b="1" u="sng" dirty="0"/>
          </a:p>
          <a:p>
            <a:pPr marL="0" indent="0">
              <a:buNone/>
              <a:defRPr/>
            </a:pPr>
            <a:r>
              <a:rPr lang="en-US" b="1" dirty="0"/>
              <a:t>The challenge for businesses:</a:t>
            </a:r>
          </a:p>
          <a:p>
            <a:pPr lvl="1">
              <a:lnSpc>
                <a:spcPct val="150000"/>
              </a:lnSpc>
              <a:buClr>
                <a:schemeClr val="accent1"/>
              </a:buClr>
              <a:buFont typeface="Arial" panose="020B0604020202020204" pitchFamily="34" charset="0"/>
              <a:buChar char="•"/>
              <a:defRPr/>
            </a:pPr>
            <a:r>
              <a:rPr lang="en-US" dirty="0"/>
              <a:t>To assure that their suppliers pay wages that are perceived as fair.</a:t>
            </a:r>
          </a:p>
          <a:p>
            <a:pPr lvl="1">
              <a:lnSpc>
                <a:spcPct val="150000"/>
              </a:lnSpc>
              <a:buClr>
                <a:schemeClr val="accent1"/>
              </a:buClr>
              <a:buFont typeface="Arial" panose="020B0604020202020204" pitchFamily="34" charset="0"/>
              <a:buChar char="•"/>
              <a:defRPr/>
            </a:pPr>
            <a:r>
              <a:rPr lang="en-US" dirty="0"/>
              <a:t>To permit workers and their families to achieve a decent standard of living.</a:t>
            </a:r>
          </a:p>
          <a:p>
            <a:pPr lvl="1">
              <a:lnSpc>
                <a:spcPct val="150000"/>
              </a:lnSpc>
              <a:buClr>
                <a:schemeClr val="accent1"/>
              </a:buClr>
              <a:buFont typeface="Arial" panose="020B0604020202020204" pitchFamily="34" charset="0"/>
              <a:buChar char="•"/>
              <a:defRPr/>
            </a:pPr>
            <a:r>
              <a:rPr lang="en-US" sz="2000" dirty="0"/>
              <a:t>Minimum wages established by law may not be sufficient. </a:t>
            </a:r>
          </a:p>
          <a:p>
            <a:pPr lvl="1">
              <a:lnSpc>
                <a:spcPct val="150000"/>
              </a:lnSpc>
              <a:buClr>
                <a:schemeClr val="accent1"/>
              </a:buClr>
              <a:buFont typeface="Arial" panose="020B0604020202020204" pitchFamily="34" charset="0"/>
              <a:buChar char="•"/>
              <a:defRPr/>
            </a:pPr>
            <a:r>
              <a:rPr lang="en-US" dirty="0"/>
              <a:t>Terms and conditions of work varies across cultures and economies.</a:t>
            </a:r>
          </a:p>
          <a:p>
            <a:pPr lvl="1">
              <a:lnSpc>
                <a:spcPct val="150000"/>
              </a:lnSpc>
              <a:buClr>
                <a:schemeClr val="accent1"/>
              </a:buClr>
              <a:buFont typeface="Arial" panose="020B0604020202020204" pitchFamily="34" charset="0"/>
              <a:buChar char="•"/>
              <a:defRPr/>
            </a:pPr>
            <a:r>
              <a:rPr lang="en-US" dirty="0"/>
              <a:t>Finding the right balance can be a challenge:</a:t>
            </a:r>
          </a:p>
          <a:p>
            <a:pPr marL="796925" lvl="2" indent="-285750">
              <a:lnSpc>
                <a:spcPct val="150000"/>
              </a:lnSpc>
              <a:buClr>
                <a:schemeClr val="accent1"/>
              </a:buClr>
              <a:buNone/>
              <a:defRPr/>
            </a:pPr>
            <a:r>
              <a:rPr lang="en-US" sz="2000" dirty="0">
                <a:solidFill>
                  <a:srgbClr val="FF0000"/>
                </a:solidFill>
                <a:sym typeface="Wingdings"/>
              </a:rPr>
              <a:t> </a:t>
            </a:r>
            <a:r>
              <a:rPr lang="en-US" sz="2000" dirty="0"/>
              <a:t>For example, should excessive overtime be permitted, if workers want this?</a:t>
            </a:r>
          </a:p>
          <a:p>
            <a:pPr lvl="1">
              <a:lnSpc>
                <a:spcPct val="150000"/>
              </a:lnSpc>
              <a:buClr>
                <a:schemeClr val="accent1"/>
              </a:buClr>
              <a:buFont typeface="Arial" panose="020B0604020202020204" pitchFamily="34" charset="0"/>
              <a:buChar char="•"/>
              <a:defRPr/>
            </a:pPr>
            <a:r>
              <a:rPr lang="en-US" dirty="0"/>
              <a:t>Child labor.</a:t>
            </a:r>
          </a:p>
          <a:p>
            <a:pPr lvl="1">
              <a:lnSpc>
                <a:spcPct val="150000"/>
              </a:lnSpc>
              <a:buClr>
                <a:schemeClr val="accent1"/>
              </a:buClr>
              <a:buFont typeface="Arial" panose="020B0604020202020204" pitchFamily="34" charset="0"/>
              <a:buChar char="•"/>
              <a:defRPr/>
            </a:pPr>
            <a:r>
              <a:rPr lang="en-US" dirty="0"/>
              <a:t>Worker health and safety in supplier factories.</a:t>
            </a:r>
          </a:p>
          <a:p>
            <a:pPr lvl="1">
              <a:buClr>
                <a:schemeClr val="accent1"/>
              </a:buClr>
              <a:buFont typeface="Arial" panose="020B0604020202020204" pitchFamily="34" charset="0"/>
              <a:buChar char="•"/>
            </a:pPr>
            <a:endParaRPr lang="en-US" dirty="0"/>
          </a:p>
          <a:p>
            <a:pPr lvl="0">
              <a:buClr>
                <a:schemeClr val="accent1"/>
              </a:buClr>
              <a:buFont typeface="Arial" panose="020B0604020202020204" pitchFamily="34" charset="0"/>
              <a:buNone/>
            </a:pPr>
            <a:endParaRPr lang="en-US" dirty="0"/>
          </a:p>
          <a:p>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6</a:t>
            </a:fld>
            <a:endParaRPr lang="en-US" altLang="en-US"/>
          </a:p>
        </p:txBody>
      </p:sp>
    </p:spTree>
    <p:extLst>
      <p:ext uri="{BB962C8B-B14F-4D97-AF65-F5344CB8AC3E}">
        <p14:creationId xmlns:p14="http://schemas.microsoft.com/office/powerpoint/2010/main" val="23385738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ea typeface="MS PGothic" charset="0"/>
              </a:rPr>
              <a:t>ETHICAL ISSUES</a:t>
            </a:r>
          </a:p>
          <a:p>
            <a:pPr marL="0" indent="0">
              <a:buNone/>
            </a:pPr>
            <a:r>
              <a:rPr lang="en-US" b="1" dirty="0">
                <a:ea typeface="MS PGothic" charset="0"/>
              </a:rPr>
              <a:t>Human trafficking: </a:t>
            </a:r>
            <a:r>
              <a:rPr lang="en-US" dirty="0">
                <a:ea typeface="MS PGothic" charset="0"/>
              </a:rPr>
              <a:t>Modern-day slavery—the illegal recruitment and movement of people against their will, usually to exploit them for economic gain.</a:t>
            </a:r>
          </a:p>
          <a:p>
            <a:pPr marL="568325" lvl="1" indent="-225425">
              <a:buFont typeface="Wingdings" panose="05000000000000000000" pitchFamily="2" charset="2"/>
              <a:buChar char="à"/>
            </a:pPr>
            <a:r>
              <a:rPr lang="en-US" dirty="0">
                <a:ea typeface="MS PGothic" charset="0"/>
              </a:rPr>
              <a:t>Example: Of the estimated 25 million victims of trafficking in the world, about five million are women and girls forced into prostitution.</a:t>
            </a:r>
          </a:p>
          <a:p>
            <a:pPr marL="342900" lvl="1" indent="0">
              <a:buFont typeface="Wingdings" panose="05000000000000000000" pitchFamily="2" charset="2"/>
              <a:buNone/>
            </a:pPr>
            <a:endParaRPr lang="en-US" dirty="0">
              <a:ea typeface="MS PGothic" charset="0"/>
            </a:endParaRPr>
          </a:p>
          <a:p>
            <a:pPr marL="0" indent="0">
              <a:buNone/>
            </a:pPr>
            <a:r>
              <a:rPr lang="en-US" dirty="0">
                <a:ea typeface="MS PGothic" charset="0"/>
              </a:rPr>
              <a:t>Companies that set up operations in countries with anti-democratic, repressive regimes can be caught up in violations of human rights. </a:t>
            </a:r>
          </a:p>
          <a:p>
            <a:pPr marL="0" indent="0">
              <a:buNone/>
            </a:pPr>
            <a:endParaRPr lang="en-US" dirty="0">
              <a:ea typeface="MS PGothic" charset="0"/>
            </a:endParaRPr>
          </a:p>
          <a:p>
            <a:pPr marL="0" indent="0">
              <a:buNone/>
            </a:pPr>
            <a:r>
              <a:rPr lang="en-US" dirty="0">
                <a:ea typeface="MS PGothic" charset="0"/>
              </a:rPr>
              <a:t>Some governments require foreign firms to partner with state-owned companies in order to do business there, adding another level of risk.</a:t>
            </a:r>
          </a:p>
          <a:p>
            <a:pPr marL="0" indent="0">
              <a:buNone/>
            </a:pPr>
            <a:endParaRPr lang="en-US" dirty="0">
              <a:ea typeface="MS PGothic" charset="0"/>
            </a:endParaRPr>
          </a:p>
          <a:p>
            <a:pPr marL="0" indent="0">
              <a:buNone/>
            </a:pPr>
            <a:r>
              <a:rPr lang="en-US" b="1" dirty="0">
                <a:ea typeface="MS PGothic" charset="0"/>
              </a:rPr>
              <a:t>Child labor: </a:t>
            </a:r>
            <a:r>
              <a:rPr lang="en-US" dirty="0">
                <a:ea typeface="MS PGothic" charset="0"/>
              </a:rPr>
              <a:t>Work that deprives children of their childhood, their potential and their dignity, and that is harmful to physical and mental development.</a:t>
            </a:r>
          </a:p>
          <a:p>
            <a:pPr>
              <a:buFont typeface="Arial" panose="020B0604020202020204" pitchFamily="34" charset="0"/>
              <a:buChar char="•"/>
            </a:pPr>
            <a:r>
              <a:rPr lang="en-US" dirty="0">
                <a:ea typeface="MS PGothic" charset="0"/>
              </a:rPr>
              <a:t>In 2017, 152 million children continued to work, most of them in agriculture and more than half in hazardous jobs.</a:t>
            </a:r>
          </a:p>
          <a:p>
            <a:pPr marL="398463" indent="-398463">
              <a:buFont typeface="Wingdings" panose="05000000000000000000" pitchFamily="2" charset="2"/>
              <a:buChar char="à"/>
            </a:pPr>
            <a:r>
              <a:rPr lang="en-US" dirty="0">
                <a:ea typeface="MS PGothic" charset="0"/>
              </a:rPr>
              <a:t>Example: Nestlé sourced cocoa from farms who used child labor.</a:t>
            </a:r>
          </a:p>
          <a:p>
            <a:pPr marL="398463" indent="-398463">
              <a:buFont typeface="Wingdings" panose="05000000000000000000" pitchFamily="2" charset="2"/>
              <a:buChar char="à"/>
            </a:pPr>
            <a:endParaRPr lang="en-US" dirty="0">
              <a:ea typeface="MS PGothic" charset="0"/>
            </a:endParaRPr>
          </a:p>
          <a:p>
            <a:pPr marL="0" indent="0">
              <a:buFont typeface="Wingdings" panose="05000000000000000000" pitchFamily="2" charset="2"/>
              <a:buNone/>
            </a:pPr>
            <a:r>
              <a:rPr lang="en-US" b="1" dirty="0">
                <a:ea typeface="MS PGothic" charset="0"/>
              </a:rPr>
              <a:t>Human Rights Challenge</a:t>
            </a:r>
          </a:p>
          <a:p>
            <a:pPr marL="0" indent="0">
              <a:buNone/>
            </a:pPr>
            <a:r>
              <a:rPr lang="en-US" dirty="0"/>
              <a:t>Transnational companies that depend on resources that are farmed, extracted, or mined are particularly at risk for human rights abuses by their suppliers.</a:t>
            </a:r>
          </a:p>
          <a:p>
            <a:pPr marL="0" indent="0">
              <a:buNone/>
            </a:pPr>
            <a:endParaRPr lang="en-US" dirty="0"/>
          </a:p>
          <a:p>
            <a:pPr lvl="1">
              <a:buClr>
                <a:schemeClr val="accent1"/>
              </a:buClr>
              <a:buFont typeface="Arial" panose="020B0604020202020204" pitchFamily="34" charset="0"/>
              <a:buChar char="•"/>
            </a:pPr>
            <a:r>
              <a:rPr lang="en-US" dirty="0">
                <a:ea typeface="MS PGothic" charset="0"/>
              </a:rPr>
              <a:t>A specific human rights challenge in global supply chains is sourcing minerals and other valuable commodities from conflict zones. </a:t>
            </a:r>
          </a:p>
          <a:p>
            <a:pPr marL="0" indent="0">
              <a:buFont typeface="Wingdings" panose="05000000000000000000" pitchFamily="2" charset="2"/>
              <a:buNone/>
            </a:pPr>
            <a:endParaRPr lang="en-US" b="1" dirty="0">
              <a:ea typeface="MS PGothic" charset="0"/>
            </a:endParaRPr>
          </a:p>
          <a:p>
            <a:pPr marL="0" marR="0" lvl="0" indent="0" algn="l" defTabSz="914400" rtl="0" eaLnBrk="0" fontAlgn="base" latinLnBrk="0" hangingPunct="0">
              <a:lnSpc>
                <a:spcPct val="100000"/>
              </a:lnSpc>
              <a:spcBef>
                <a:spcPct val="30000"/>
              </a:spcBef>
              <a:spcAft>
                <a:spcPct val="0"/>
              </a:spcAft>
              <a:buClrTx/>
              <a:buSzTx/>
              <a:buFont typeface="Wingdings" panose="05000000000000000000" pitchFamily="2" charset="2"/>
              <a:buNone/>
              <a:tabLst/>
              <a:defRPr/>
            </a:pPr>
            <a:r>
              <a:rPr lang="en-US" sz="1200" b="1" dirty="0">
                <a:ea typeface="MS PGothic" charset="0"/>
              </a:rPr>
              <a:t>Environmental Issues</a:t>
            </a:r>
          </a:p>
          <a:p>
            <a:pPr marL="0" indent="0">
              <a:buNone/>
            </a:pPr>
            <a:r>
              <a:rPr lang="en-US" dirty="0">
                <a:ea typeface="MS PGothic" charset="0"/>
              </a:rPr>
              <a:t>Arise when a supplier of raw materials, parts, or finished goods contributes to climate change, dumps toxic chemicals, emits air pollution, or reduces biodiversity.</a:t>
            </a:r>
          </a:p>
          <a:p>
            <a:pPr lvl="1">
              <a:buClr>
                <a:schemeClr val="accent1"/>
              </a:buClr>
              <a:buFont typeface="Arial" panose="020B0604020202020204" pitchFamily="34" charset="0"/>
              <a:buChar char="•"/>
            </a:pPr>
            <a:r>
              <a:rPr lang="en-US" dirty="0">
                <a:ea typeface="MS PGothic" charset="0"/>
              </a:rPr>
              <a:t>This can threaten the reputation of companies at the top of the supply chain.</a:t>
            </a:r>
          </a:p>
          <a:p>
            <a:pPr marL="0" indent="0">
              <a:buNone/>
            </a:pPr>
            <a:r>
              <a:rPr lang="en-US" dirty="0">
                <a:ea typeface="MS PGothic" charset="0"/>
              </a:rPr>
              <a:t>Some companies have responded to environmental concerns by:</a:t>
            </a:r>
          </a:p>
          <a:p>
            <a:pPr lvl="1">
              <a:buClr>
                <a:schemeClr val="accent1"/>
              </a:buClr>
              <a:buFont typeface="Arial" panose="020B0604020202020204" pitchFamily="34" charset="0"/>
              <a:buChar char="•"/>
            </a:pPr>
            <a:r>
              <a:rPr lang="en-US" dirty="0">
                <a:ea typeface="MS PGothic" charset="0"/>
              </a:rPr>
              <a:t>Local sourcing: seeking to source from nearby suppliers where practical.</a:t>
            </a:r>
          </a:p>
          <a:p>
            <a:pPr lvl="1">
              <a:buClr>
                <a:schemeClr val="accent1"/>
              </a:buClr>
              <a:buFont typeface="Arial" panose="020B0604020202020204" pitchFamily="34" charset="0"/>
              <a:buChar char="•"/>
            </a:pPr>
            <a:r>
              <a:rPr lang="en-US" dirty="0">
                <a:ea typeface="MS PGothic" charset="0"/>
              </a:rPr>
              <a:t>Improve efficiency in their supply chains.</a:t>
            </a:r>
          </a:p>
          <a:p>
            <a:pPr marL="0" indent="0">
              <a:buFont typeface="Wingdings" panose="05000000000000000000" pitchFamily="2" charset="2"/>
              <a:buNone/>
            </a:pPr>
            <a:endParaRPr lang="en-US" dirty="0">
              <a:ea typeface="MS PGothic" charset="0"/>
            </a:endParaRPr>
          </a:p>
          <a:p>
            <a:pPr marL="0" indent="0">
              <a:buNone/>
            </a:pPr>
            <a:endParaRPr lang="en-US" dirty="0">
              <a:ea typeface="MS PGothic" charset="0"/>
            </a:endParaRPr>
          </a:p>
          <a:p>
            <a:endParaRPr lang="en-US" b="1"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7</a:t>
            </a:fld>
            <a:endParaRPr lang="en-US" altLang="en-US"/>
          </a:p>
        </p:txBody>
      </p:sp>
    </p:spTree>
    <p:extLst>
      <p:ext uri="{BB962C8B-B14F-4D97-AF65-F5344CB8AC3E}">
        <p14:creationId xmlns:p14="http://schemas.microsoft.com/office/powerpoint/2010/main" val="24729837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ea typeface="MS PGothic" charset="0"/>
              </a:rPr>
              <a:t>Supply Chain Risk</a:t>
            </a:r>
          </a:p>
          <a:p>
            <a:pPr marL="0" indent="0">
              <a:buNone/>
            </a:pPr>
            <a:r>
              <a:rPr lang="en-US" dirty="0">
                <a:ea typeface="MS PGothic" charset="0"/>
              </a:rPr>
              <a:t>Failure to manage social, ethical, and environmental risk in supply chains can be very costly, managers have learned. </a:t>
            </a:r>
          </a:p>
          <a:p>
            <a:pPr marL="0" indent="0">
              <a:buNone/>
            </a:pPr>
            <a:r>
              <a:rPr lang="en-US" dirty="0"/>
              <a:t>Impact on stock prices of disruptions in companies’ supply chains. </a:t>
            </a:r>
          </a:p>
          <a:p>
            <a:pPr lvl="1">
              <a:buClr>
                <a:schemeClr val="accent1"/>
              </a:buClr>
              <a:buFont typeface="Arial" panose="020B0604020202020204" pitchFamily="34" charset="0"/>
              <a:buChar char="•"/>
            </a:pPr>
            <a:r>
              <a:rPr lang="en-US" dirty="0"/>
              <a:t>Operating income, return on sales, and return on assets were all adversely impacted, and firms did not recover quickly. </a:t>
            </a:r>
          </a:p>
          <a:p>
            <a:pPr lvl="1">
              <a:buClr>
                <a:schemeClr val="accent1"/>
              </a:buClr>
              <a:buFont typeface="Arial" panose="020B0604020202020204" pitchFamily="34" charset="0"/>
              <a:buChar char="•"/>
            </a:pPr>
            <a:endParaRPr lang="en-US" dirty="0">
              <a:ea typeface="MS PGothic" charset="0"/>
            </a:endParaRPr>
          </a:p>
          <a:p>
            <a:pPr marL="0" indent="0">
              <a:buNone/>
            </a:pPr>
            <a:r>
              <a:rPr lang="en-US" b="1" dirty="0">
                <a:ea typeface="MS PGothic" charset="0"/>
              </a:rPr>
              <a:t>Supply chain transparency: </a:t>
            </a:r>
            <a:r>
              <a:rPr lang="en-US" dirty="0">
                <a:ea typeface="MS PGothic" charset="0"/>
              </a:rPr>
              <a:t>What happens in a company’s supply chain is fully disclosed to stakeholders—as if seen through a clear glass window. </a:t>
            </a:r>
          </a:p>
          <a:p>
            <a:pPr lvl="1">
              <a:buClr>
                <a:schemeClr val="accent1"/>
              </a:buClr>
              <a:buFont typeface="Arial" panose="020B0604020202020204" pitchFamily="34" charset="0"/>
              <a:buChar char="•"/>
            </a:pPr>
            <a:r>
              <a:rPr lang="en-US" dirty="0"/>
              <a:t>Some firms have realized that openly revealing supply chain information can enhance brand loyalty among consumers concerned about social, ethical, and environmental responsibility.</a:t>
            </a:r>
          </a:p>
          <a:p>
            <a:pPr lvl="1">
              <a:buClr>
                <a:schemeClr val="accent1"/>
              </a:buClr>
              <a:buFont typeface="Arial" panose="020B0604020202020204" pitchFamily="34" charset="0"/>
              <a:buChar char="•"/>
            </a:pPr>
            <a:r>
              <a:rPr lang="en-US" dirty="0"/>
              <a:t>Technology increasingly makes this possible at the point of purchase. </a:t>
            </a:r>
          </a:p>
          <a:p>
            <a:pPr lvl="1">
              <a:buClr>
                <a:schemeClr val="accent1"/>
              </a:buClr>
              <a:buFont typeface="Arial" panose="020B0604020202020204" pitchFamily="34" charset="0"/>
              <a:buChar char="•"/>
            </a:pPr>
            <a:r>
              <a:rPr lang="en-US" dirty="0"/>
              <a:t>Consumers can see how and where a product was made in startling detail.</a:t>
            </a:r>
          </a:p>
          <a:p>
            <a:endParaRPr lang="en-US" dirty="0"/>
          </a:p>
        </p:txBody>
      </p:sp>
      <p:sp>
        <p:nvSpPr>
          <p:cNvPr id="4" name="Slide Number Placeholder 3"/>
          <p:cNvSpPr>
            <a:spLocks noGrp="1"/>
          </p:cNvSpPr>
          <p:nvPr>
            <p:ph type="sldNum" sz="quarter" idx="5"/>
          </p:nvPr>
        </p:nvSpPr>
        <p:spPr/>
        <p:txBody>
          <a:bodyPr/>
          <a:lstStyle/>
          <a:p>
            <a:pPr>
              <a:defRPr/>
            </a:pPr>
            <a:fld id="{EDF3EACD-DCB3-41B2-888B-0749495CF1C2}" type="slidenum">
              <a:rPr lang="en-US" altLang="en-US" smtClean="0"/>
              <a:pPr>
                <a:defRPr/>
              </a:pPr>
              <a:t>8</a:t>
            </a:fld>
            <a:endParaRPr lang="en-US" altLang="en-US"/>
          </a:p>
        </p:txBody>
      </p:sp>
    </p:spTree>
    <p:extLst>
      <p:ext uri="{BB962C8B-B14F-4D97-AF65-F5344CB8AC3E}">
        <p14:creationId xmlns:p14="http://schemas.microsoft.com/office/powerpoint/2010/main" val="24857651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defRPr/>
            </a:pPr>
            <a:r>
              <a:rPr lang="en-US" b="1" dirty="0"/>
              <a:t>Reasons for private regulation</a:t>
            </a:r>
          </a:p>
          <a:p>
            <a:pPr>
              <a:buFont typeface="Arial" panose="020B0604020202020204" pitchFamily="34" charset="0"/>
              <a:buChar char="•"/>
              <a:defRPr/>
            </a:pPr>
            <a:r>
              <a:rPr lang="en-US" sz="1200" dirty="0"/>
              <a:t>Lack of jurisdiction of home country governments.</a:t>
            </a:r>
          </a:p>
          <a:p>
            <a:pPr>
              <a:buFont typeface="Arial" panose="020B0604020202020204" pitchFamily="34" charset="0"/>
              <a:buChar char="•"/>
              <a:defRPr/>
            </a:pPr>
            <a:r>
              <a:rPr lang="en-US" sz="1200" dirty="0"/>
              <a:t>Weak regulatory capacity in developing countries. </a:t>
            </a:r>
          </a:p>
          <a:p>
            <a:pPr>
              <a:buFont typeface="Arial" panose="020B0604020202020204" pitchFamily="34" charset="0"/>
              <a:buChar char="•"/>
              <a:defRPr/>
            </a:pPr>
            <a:r>
              <a:rPr lang="en-US" sz="1200" dirty="0"/>
              <a:t>Limited enforcement power of transnational institutions. </a:t>
            </a:r>
          </a:p>
          <a:p>
            <a:pPr>
              <a:buFont typeface="Arial" panose="020B0604020202020204" pitchFamily="34" charset="0"/>
              <a:buChar char="•"/>
              <a:defRPr/>
            </a:pPr>
            <a:endParaRPr lang="en-US" sz="1200" dirty="0"/>
          </a:p>
          <a:p>
            <a:pPr>
              <a:buFont typeface="Arial" panose="020B0604020202020204" pitchFamily="34" charset="0"/>
              <a:buNone/>
              <a:defRPr/>
            </a:pPr>
            <a:r>
              <a:rPr lang="en-US" sz="1200" b="1" dirty="0"/>
              <a:t>Global Environment</a:t>
            </a:r>
          </a:p>
          <a:p>
            <a:pPr marL="0" indent="0">
              <a:buNone/>
            </a:pPr>
            <a:r>
              <a:rPr lang="en-US" dirty="0">
                <a:ea typeface="MS PGothic" charset="0"/>
              </a:rPr>
              <a:t>As the manufacturing supply chain has become increasingly globalized, its regulation has become more fragmented and ineffective.</a:t>
            </a:r>
          </a:p>
          <a:p>
            <a:pPr lvl="1">
              <a:buClr>
                <a:schemeClr val="accent1"/>
              </a:buClr>
              <a:buFont typeface="Arial" panose="020B0604020202020204" pitchFamily="34" charset="0"/>
              <a:buChar char="•"/>
            </a:pPr>
            <a:r>
              <a:rPr lang="en-US" dirty="0"/>
              <a:t>New institutions have arisen to fill the void created by the inability of governments in both developed and developing countries t</a:t>
            </a:r>
            <a:r>
              <a:rPr lang="en-US" sz="2000" dirty="0"/>
              <a:t>o police the far-flung operations of large transnational corporations and their global supply chains.</a:t>
            </a:r>
          </a:p>
          <a:p>
            <a:pPr>
              <a:buFont typeface="Arial" panose="020B0604020202020204" pitchFamily="34" charset="0"/>
              <a:buNone/>
              <a:defRPr/>
            </a:pPr>
            <a:endParaRPr lang="en-US" sz="1200" dirty="0"/>
          </a:p>
          <a:p>
            <a:pPr marL="0" indent="0">
              <a:buNone/>
              <a:defRPr/>
            </a:pPr>
            <a:r>
              <a:rPr lang="en-US" b="1" dirty="0"/>
              <a:t>Private regulation: </a:t>
            </a:r>
            <a:r>
              <a:rPr lang="en-US" dirty="0"/>
              <a:t>Non-governmental institutions that govern, enable and constrain economic activities.</a:t>
            </a:r>
          </a:p>
          <a:p>
            <a:pPr lvl="1">
              <a:buClr>
                <a:schemeClr val="accent1"/>
              </a:buClr>
              <a:buFont typeface="Arial" panose="020B0604020202020204" pitchFamily="34" charset="0"/>
              <a:buChar char="•"/>
              <a:defRPr/>
            </a:pPr>
            <a:r>
              <a:rPr lang="en-US" dirty="0"/>
              <a:t>It also called as </a:t>
            </a:r>
            <a:r>
              <a:rPr lang="en-US" i="1" dirty="0"/>
              <a:t>private governance. </a:t>
            </a:r>
            <a:endParaRPr lang="en-US" dirty="0"/>
          </a:p>
          <a:p>
            <a:pPr lvl="1">
              <a:buClr>
                <a:schemeClr val="accent1"/>
              </a:buClr>
              <a:buFont typeface="Arial" panose="020B0604020202020204" pitchFamily="34" charset="0"/>
              <a:buChar char="•"/>
              <a:defRPr/>
            </a:pPr>
            <a:r>
              <a:rPr lang="en-US" dirty="0"/>
              <a:t>It occurs when companies set rules of behavior for themselves and their business partners. </a:t>
            </a:r>
          </a:p>
          <a:p>
            <a:pPr lvl="1">
              <a:buClr>
                <a:schemeClr val="accent1"/>
              </a:buClr>
              <a:buFont typeface="Arial" panose="020B0604020202020204" pitchFamily="34" charset="0"/>
              <a:buChar char="•"/>
              <a:defRPr/>
            </a:pPr>
            <a:r>
              <a:rPr lang="en-US" dirty="0"/>
              <a:t>Private regulation often takes the form of company and industry-wide codes of conduct that e</a:t>
            </a:r>
            <a:r>
              <a:rPr lang="en-US" sz="2000" dirty="0"/>
              <a:t>stablish standards governing labor, human rights, environmental, and related practices within global supply chains. </a:t>
            </a:r>
          </a:p>
          <a:p>
            <a:pPr marL="0" indent="0">
              <a:buNone/>
              <a:defRPr/>
            </a:pPr>
            <a:r>
              <a:rPr lang="en-US" dirty="0"/>
              <a:t>In the absence of effective public regulation, many companies and industries have established rules for their suppliers through their own voluntary </a:t>
            </a:r>
            <a:r>
              <a:rPr lang="en-US" i="1" dirty="0"/>
              <a:t>supply chain codes of conduct. </a:t>
            </a:r>
            <a:endParaRPr lang="en-US" dirty="0"/>
          </a:p>
          <a:p>
            <a:pPr marL="342900" lvl="1" indent="0">
              <a:buFont typeface="Arial" charset="0"/>
              <a:buNone/>
              <a:defRPr/>
            </a:pPr>
            <a:r>
              <a:rPr lang="en-US" dirty="0">
                <a:solidFill>
                  <a:srgbClr val="FF0000"/>
                </a:solidFill>
                <a:sym typeface="Wingdings"/>
              </a:rPr>
              <a:t> </a:t>
            </a:r>
            <a:r>
              <a:rPr lang="en-US" dirty="0">
                <a:sym typeface="Wingdings"/>
              </a:rPr>
              <a:t>Example: </a:t>
            </a:r>
            <a:r>
              <a:rPr lang="en-US" dirty="0"/>
              <a:t>Levi Strauss, a U.S. apparel maker.</a:t>
            </a:r>
          </a:p>
          <a:p>
            <a:endParaRPr lang="en-US" b="1" dirty="0"/>
          </a:p>
        </p:txBody>
      </p:sp>
      <p:sp>
        <p:nvSpPr>
          <p:cNvPr id="4" name="Slide Number Placeholder 3"/>
          <p:cNvSpPr>
            <a:spLocks noGrp="1"/>
          </p:cNvSpPr>
          <p:nvPr>
            <p:ph type="sldNum" sz="quarter" idx="10"/>
          </p:nvPr>
        </p:nvSpPr>
        <p:spPr/>
        <p:txBody>
          <a:bodyPr/>
          <a:lstStyle/>
          <a:p>
            <a:pPr>
              <a:defRPr/>
            </a:pPr>
            <a:fld id="{EDF3EACD-DCB3-41B2-888B-0749495CF1C2}" type="slidenum">
              <a:rPr lang="en-US" altLang="en-US" smtClean="0"/>
              <a:pPr>
                <a:defRPr/>
              </a:pPr>
              <a:t>9</a:t>
            </a:fld>
            <a:endParaRPr lang="en-US" altLang="en-US"/>
          </a:p>
        </p:txBody>
      </p:sp>
    </p:spTree>
    <p:extLst>
      <p:ext uri="{BB962C8B-B14F-4D97-AF65-F5344CB8AC3E}">
        <p14:creationId xmlns:p14="http://schemas.microsoft.com/office/powerpoint/2010/main" val="1253750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5F0252E6-2BEC-4543-B16F-2992F6F4EC4B}" type="slidenum">
              <a:rPr lang="en-US" smtClean="0"/>
              <a:pPr>
                <a:defRPr/>
              </a:pPr>
              <a:t>10</a:t>
            </a:fld>
            <a:endParaRPr lang="en-US"/>
          </a:p>
        </p:txBody>
      </p:sp>
    </p:spTree>
    <p:extLst>
      <p:ext uri="{BB962C8B-B14F-4D97-AF65-F5344CB8AC3E}">
        <p14:creationId xmlns:p14="http://schemas.microsoft.com/office/powerpoint/2010/main" val="4072244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ank">
    <p:spTree>
      <p:nvGrpSpPr>
        <p:cNvPr id="1" name=""/>
        <p:cNvGrpSpPr/>
        <p:nvPr/>
      </p:nvGrpSpPr>
      <p:grpSpPr>
        <a:xfrm>
          <a:off x="0" y="0"/>
          <a:ext cx="0" cy="0"/>
          <a:chOff x="0" y="0"/>
          <a:chExt cx="0" cy="0"/>
        </a:xfrm>
      </p:grpSpPr>
      <p:sp>
        <p:nvSpPr>
          <p:cNvPr id="12" name="Text Placeholder 6"/>
          <p:cNvSpPr>
            <a:spLocks noGrp="1"/>
          </p:cNvSpPr>
          <p:nvPr>
            <p:ph type="body" sz="quarter" idx="10"/>
          </p:nvPr>
        </p:nvSpPr>
        <p:spPr>
          <a:xfrm>
            <a:off x="0" y="2133600"/>
            <a:ext cx="9144000" cy="762000"/>
          </a:xfrm>
          <a:prstGeom prst="rect">
            <a:avLst/>
          </a:prstGeom>
        </p:spPr>
        <p:txBody>
          <a:bodyPr/>
          <a:lstStyle>
            <a:lvl1pPr marL="0" indent="0" algn="ctr">
              <a:buNone/>
              <a:defRPr sz="4800" b="0">
                <a:solidFill>
                  <a:schemeClr val="accent3"/>
                </a:solidFill>
              </a:defRPr>
            </a:lvl1pPr>
          </a:lstStyle>
          <a:p>
            <a:pPr lvl="0"/>
            <a:r>
              <a:rPr lang="en-US"/>
              <a:t>Click to edit Master text styles</a:t>
            </a:r>
          </a:p>
        </p:txBody>
      </p:sp>
      <p:sp>
        <p:nvSpPr>
          <p:cNvPr id="3" name="Text Placeholder 6"/>
          <p:cNvSpPr>
            <a:spLocks noGrp="1"/>
          </p:cNvSpPr>
          <p:nvPr>
            <p:ph type="body" sz="quarter" idx="11"/>
          </p:nvPr>
        </p:nvSpPr>
        <p:spPr>
          <a:xfrm>
            <a:off x="0" y="2895600"/>
            <a:ext cx="9144000" cy="762000"/>
          </a:xfrm>
          <a:prstGeom prst="rect">
            <a:avLst/>
          </a:prstGeom>
        </p:spPr>
        <p:txBody>
          <a:bodyPr/>
          <a:lstStyle>
            <a:lvl1pPr marL="0" indent="0" algn="ctr">
              <a:buNone/>
              <a:defRPr sz="4800" b="1">
                <a:solidFill>
                  <a:schemeClr val="accent3"/>
                </a:solidFill>
              </a:defRPr>
            </a:lvl1pPr>
          </a:lstStyle>
          <a:p>
            <a:pPr lvl="0"/>
            <a:r>
              <a:rPr lang="en-US"/>
              <a:t>Click to edit Master text styles</a:t>
            </a:r>
          </a:p>
        </p:txBody>
      </p:sp>
      <p:sp>
        <p:nvSpPr>
          <p:cNvPr id="4"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604708661"/>
      </p:ext>
    </p:extLst>
  </p:cSld>
  <p:clrMapOvr>
    <a:overrideClrMapping bg1="lt1" tx1="dk1" bg2="lt2" tx2="dk2" accent1="accent1" accent2="accent2" accent3="accent3" accent4="accent4" accent5="accent5" accent6="accent6" hlink="hlink" folHlink="folHlink"/>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dirty="0"/>
              <a:t>Click to edit Master title style</a:t>
            </a:r>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FB2BDE1C-EA68-4DAC-A00B-75426D0666C6}" type="slidenum">
              <a:rPr lang="en-US" altLang="en-US"/>
              <a:pPr>
                <a:defRPr/>
              </a:pPr>
              <a:t>‹#›</a:t>
            </a:fld>
            <a:endParaRPr lang="en-US" altLang="en-US"/>
          </a:p>
        </p:txBody>
      </p:sp>
      <p:sp>
        <p:nvSpPr>
          <p:cNvPr id="7" name="Title 3" hidden="1"/>
          <p:cNvSpPr txBox="1">
            <a:spLocks/>
          </p:cNvSpPr>
          <p:nvPr userDrawn="1"/>
        </p:nvSpPr>
        <p:spPr>
          <a:xfrm>
            <a:off x="457200" y="292100"/>
            <a:ext cx="8229600" cy="1384300"/>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a:lstStyle>
          <a:p>
            <a:pPr algn="ctr"/>
            <a:r>
              <a:rPr lang="en-GB"/>
              <a:t>Chapter 10</a:t>
            </a:r>
            <a:endParaRPr lang="en-GB" dirty="0"/>
          </a:p>
        </p:txBody>
      </p:sp>
    </p:spTree>
    <p:extLst>
      <p:ext uri="{BB962C8B-B14F-4D97-AF65-F5344CB8AC3E}">
        <p14:creationId xmlns:p14="http://schemas.microsoft.com/office/powerpoint/2010/main" val="2766574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3" name="Footer Placeholder 2"/>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4" name="Slide Number Placeholder 3"/>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B279093E-E8E5-487A-A7CC-02FEB01E1E76}" type="slidenum">
              <a:rPr lang="en-US" altLang="en-US"/>
              <a:pPr>
                <a:defRPr/>
              </a:pPr>
              <a:t>‹#›</a:t>
            </a:fld>
            <a:endParaRPr lang="en-US" altLang="en-US"/>
          </a:p>
        </p:txBody>
      </p:sp>
      <p:sp>
        <p:nvSpPr>
          <p:cNvPr id="5"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2478152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ypical Content Layout">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a:xfrm>
            <a:off x="838200" y="1600200"/>
            <a:ext cx="3352800" cy="6858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dirty="0"/>
              <a:t>Top Level </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1" hasCustomPrompt="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dirty="0"/>
              <a:t>Title of Slide</a:t>
            </a:r>
          </a:p>
        </p:txBody>
      </p:sp>
      <p:cxnSp>
        <p:nvCxnSpPr>
          <p:cNvPr id="10" name="Straight Connector 9"/>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Title 3"/>
          <p:cNvSpPr>
            <a:spLocks noGrp="1"/>
          </p:cNvSpPr>
          <p:nvPr>
            <p:ph type="title" hasCustomPrompt="1"/>
          </p:nvPr>
        </p:nvSpPr>
        <p:spPr>
          <a:xfrm>
            <a:off x="457200" y="76200"/>
            <a:ext cx="8229600" cy="609601"/>
          </a:xfrm>
          <a:prstGeom prst="rect">
            <a:avLst/>
          </a:prstGeom>
        </p:spPr>
        <p:txBody>
          <a:bodyPr/>
          <a:lstStyle>
            <a:lvl1pPr>
              <a:defRPr sz="3400" b="1">
                <a:solidFill>
                  <a:srgbClr val="125F9A"/>
                </a:solidFill>
                <a:latin typeface="+mn-lt"/>
              </a:defRPr>
            </a:lvl1pPr>
          </a:lstStyle>
          <a:p>
            <a:pPr algn="ctr"/>
            <a:r>
              <a:rPr lang="en-GB" dirty="0"/>
              <a:t>Chapter 17</a:t>
            </a:r>
          </a:p>
        </p:txBody>
      </p:sp>
      <p:sp>
        <p:nvSpPr>
          <p:cNvPr id="3" name="Content Placeholder 2"/>
          <p:cNvSpPr>
            <a:spLocks noGrp="1"/>
          </p:cNvSpPr>
          <p:nvPr>
            <p:ph sz="quarter" idx="12"/>
          </p:nvPr>
        </p:nvSpPr>
        <p:spPr>
          <a:xfrm>
            <a:off x="914400" y="3048000"/>
            <a:ext cx="3124200" cy="1600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6"/>
          <p:cNvSpPr>
            <a:spLocks noGrp="1"/>
          </p:cNvSpPr>
          <p:nvPr>
            <p:ph sz="quarter" idx="13"/>
          </p:nvPr>
        </p:nvSpPr>
        <p:spPr>
          <a:xfrm>
            <a:off x="4876800" y="2057400"/>
            <a:ext cx="2209800" cy="16764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aphicFrame>
        <p:nvGraphicFramePr>
          <p:cNvPr id="11" name="Diagram 10" descr="This image depicts the two levels of suppliers. The image is shaped like a staircase with two steps. In an ascending manner of appearance, the first stair is labeled tier 1, and the second stair is labeled tier 2. &#10;" title="Level of Suppliers"/>
          <p:cNvGraphicFramePr/>
          <p:nvPr userDrawn="1"/>
        </p:nvGraphicFramePr>
        <p:xfrm>
          <a:off x="5943600" y="2514600"/>
          <a:ext cx="2895600" cy="172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17-</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Tree>
    <p:extLst>
      <p:ext uri="{BB962C8B-B14F-4D97-AF65-F5344CB8AC3E}">
        <p14:creationId xmlns:p14="http://schemas.microsoft.com/office/powerpoint/2010/main" val="2907724027"/>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63500"/>
            <a:ext cx="8229600" cy="1384300"/>
          </a:xfrm>
          <a:prstGeom prst="rect">
            <a:avLst/>
          </a:prstGeom>
        </p:spPr>
        <p:txBody>
          <a:bodyPr/>
          <a:lstStyle>
            <a:lvl1pPr>
              <a:defRPr sz="3400" b="1">
                <a:solidFill>
                  <a:srgbClr val="125F9A"/>
                </a:solidFill>
                <a:latin typeface="+mn-lt"/>
              </a:defRPr>
            </a:lvl1pPr>
          </a:lstStyle>
          <a:p>
            <a:pPr algn="ctr"/>
            <a:r>
              <a:rPr lang="en-GB" dirty="0"/>
              <a:t>Chapter 7</a:t>
            </a:r>
          </a:p>
        </p:txBody>
      </p:sp>
      <p:sp>
        <p:nvSpPr>
          <p:cNvPr id="2" name="TextBox 1"/>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17-</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
        <p:nvSpPr>
          <p:cNvPr id="7" name="Content Placeholder 6"/>
          <p:cNvSpPr>
            <a:spLocks noGrp="1"/>
          </p:cNvSpPr>
          <p:nvPr>
            <p:ph sz="quarter" idx="12"/>
          </p:nvPr>
        </p:nvSpPr>
        <p:spPr>
          <a:xfrm>
            <a:off x="5257800" y="5638800"/>
            <a:ext cx="2362200" cy="304800"/>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US" dirty="0"/>
              <a:t>Edit Master text</a:t>
            </a:r>
          </a:p>
        </p:txBody>
      </p:sp>
      <p:sp>
        <p:nvSpPr>
          <p:cNvPr id="10" name="Content Placeholder 9"/>
          <p:cNvSpPr>
            <a:spLocks noGrp="1"/>
          </p:cNvSpPr>
          <p:nvPr>
            <p:ph sz="quarter" idx="13"/>
          </p:nvPr>
        </p:nvSpPr>
        <p:spPr>
          <a:xfrm>
            <a:off x="1600200" y="5638800"/>
            <a:ext cx="3048000" cy="533400"/>
          </a:xfrm>
          <a:prstGeom prst="rect">
            <a:avLst/>
          </a:prstGeom>
        </p:spPr>
        <p:txBody>
          <a:bodyPr/>
          <a:lstStyle>
            <a:lvl1pPr marL="0" indent="0" algn="ctr">
              <a:buNone/>
              <a:defRPr sz="1000">
                <a:latin typeface="Times New Roman" panose="02020603050405020304" pitchFamily="18" charset="0"/>
                <a:cs typeface="Times New Roman" panose="02020603050405020304" pitchFamily="18" charset="0"/>
              </a:defRPr>
            </a:lvl1pPr>
          </a:lstStyle>
          <a:p>
            <a:pPr lvl="0"/>
            <a:r>
              <a:rPr lang="en-US" dirty="0"/>
              <a:t>Edit Master text styles</a:t>
            </a:r>
          </a:p>
        </p:txBody>
      </p:sp>
    </p:spTree>
    <p:extLst>
      <p:ext uri="{BB962C8B-B14F-4D97-AF65-F5344CB8AC3E}">
        <p14:creationId xmlns:p14="http://schemas.microsoft.com/office/powerpoint/2010/main" val="333239411"/>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63500"/>
            <a:ext cx="8229600" cy="1384300"/>
          </a:xfrm>
          <a:prstGeom prst="rect">
            <a:avLst/>
          </a:prstGeom>
        </p:spPr>
        <p:txBody>
          <a:bodyPr/>
          <a:lstStyle>
            <a:lvl1pPr>
              <a:defRPr sz="3400" b="1">
                <a:solidFill>
                  <a:srgbClr val="125F9A"/>
                </a:solidFill>
                <a:latin typeface="+mn-lt"/>
              </a:defRPr>
            </a:lvl1pPr>
          </a:lstStyle>
          <a:p>
            <a:pPr algn="ctr"/>
            <a:r>
              <a:rPr lang="en-GB" dirty="0"/>
              <a:t>Chapter 7</a:t>
            </a:r>
          </a:p>
        </p:txBody>
      </p:sp>
      <p:sp>
        <p:nvSpPr>
          <p:cNvPr id="2" name="TextBox 1"/>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17-</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
        <p:nvSpPr>
          <p:cNvPr id="7" name="Content Placeholder 6"/>
          <p:cNvSpPr>
            <a:spLocks noGrp="1"/>
          </p:cNvSpPr>
          <p:nvPr>
            <p:ph sz="quarter" idx="12"/>
          </p:nvPr>
        </p:nvSpPr>
        <p:spPr>
          <a:xfrm>
            <a:off x="5257800" y="5638800"/>
            <a:ext cx="2362200" cy="304800"/>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US" dirty="0"/>
              <a:t>Edit Master text</a:t>
            </a:r>
          </a:p>
        </p:txBody>
      </p:sp>
      <p:sp>
        <p:nvSpPr>
          <p:cNvPr id="10" name="Content Placeholder 9"/>
          <p:cNvSpPr>
            <a:spLocks noGrp="1"/>
          </p:cNvSpPr>
          <p:nvPr>
            <p:ph sz="quarter" idx="13"/>
          </p:nvPr>
        </p:nvSpPr>
        <p:spPr>
          <a:xfrm>
            <a:off x="1600200" y="5638800"/>
            <a:ext cx="3048000" cy="533400"/>
          </a:xfrm>
          <a:prstGeom prst="rect">
            <a:avLst/>
          </a:prstGeom>
        </p:spPr>
        <p:txBody>
          <a:bodyPr/>
          <a:lstStyle>
            <a:lvl1pPr marL="0" indent="0" algn="ctr">
              <a:buNone/>
              <a:defRPr sz="1000">
                <a:latin typeface="Times New Roman" panose="02020603050405020304" pitchFamily="18" charset="0"/>
                <a:cs typeface="Times New Roman" panose="02020603050405020304" pitchFamily="18" charset="0"/>
              </a:defRPr>
            </a:lvl1pPr>
          </a:lstStyle>
          <a:p>
            <a:pPr lvl="0"/>
            <a:r>
              <a:rPr lang="en-US" dirty="0"/>
              <a:t>Edit Master text styles</a:t>
            </a:r>
          </a:p>
        </p:txBody>
      </p:sp>
    </p:spTree>
    <p:extLst>
      <p:ext uri="{BB962C8B-B14F-4D97-AF65-F5344CB8AC3E}">
        <p14:creationId xmlns:p14="http://schemas.microsoft.com/office/powerpoint/2010/main" val="2966281849"/>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63500"/>
            <a:ext cx="8229600" cy="1384300"/>
          </a:xfrm>
          <a:prstGeom prst="rect">
            <a:avLst/>
          </a:prstGeom>
        </p:spPr>
        <p:txBody>
          <a:bodyPr/>
          <a:lstStyle>
            <a:lvl1pPr>
              <a:defRPr sz="3400" b="1">
                <a:solidFill>
                  <a:srgbClr val="125F9A"/>
                </a:solidFill>
                <a:latin typeface="+mn-lt"/>
              </a:defRPr>
            </a:lvl1pPr>
          </a:lstStyle>
          <a:p>
            <a:pPr algn="ctr"/>
            <a:r>
              <a:rPr lang="en-GB" dirty="0"/>
              <a:t>Chapter 7</a:t>
            </a:r>
          </a:p>
        </p:txBody>
      </p:sp>
      <p:sp>
        <p:nvSpPr>
          <p:cNvPr id="2" name="TextBox 1"/>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17-</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
        <p:nvSpPr>
          <p:cNvPr id="7" name="Content Placeholder 6"/>
          <p:cNvSpPr>
            <a:spLocks noGrp="1"/>
          </p:cNvSpPr>
          <p:nvPr>
            <p:ph sz="quarter" idx="12"/>
          </p:nvPr>
        </p:nvSpPr>
        <p:spPr>
          <a:xfrm>
            <a:off x="5257800" y="5638800"/>
            <a:ext cx="2362200" cy="304800"/>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US" dirty="0"/>
              <a:t>Edit Master text</a:t>
            </a:r>
          </a:p>
        </p:txBody>
      </p:sp>
      <p:sp>
        <p:nvSpPr>
          <p:cNvPr id="10" name="Content Placeholder 9"/>
          <p:cNvSpPr>
            <a:spLocks noGrp="1"/>
          </p:cNvSpPr>
          <p:nvPr>
            <p:ph sz="quarter" idx="13"/>
          </p:nvPr>
        </p:nvSpPr>
        <p:spPr>
          <a:xfrm>
            <a:off x="1600200" y="5638800"/>
            <a:ext cx="3048000" cy="533400"/>
          </a:xfrm>
          <a:prstGeom prst="rect">
            <a:avLst/>
          </a:prstGeom>
        </p:spPr>
        <p:txBody>
          <a:bodyPr/>
          <a:lstStyle>
            <a:lvl1pPr marL="0" indent="0" algn="ctr">
              <a:buNone/>
              <a:defRPr sz="1000">
                <a:latin typeface="Times New Roman" panose="02020603050405020304" pitchFamily="18" charset="0"/>
                <a:cs typeface="Times New Roman" panose="02020603050405020304" pitchFamily="18" charset="0"/>
              </a:defRPr>
            </a:lvl1pPr>
          </a:lstStyle>
          <a:p>
            <a:pPr lvl="0"/>
            <a:r>
              <a:rPr lang="en-US" dirty="0"/>
              <a:t>Edit Master text styles</a:t>
            </a:r>
          </a:p>
        </p:txBody>
      </p:sp>
    </p:spTree>
    <p:extLst>
      <p:ext uri="{BB962C8B-B14F-4D97-AF65-F5344CB8AC3E}">
        <p14:creationId xmlns:p14="http://schemas.microsoft.com/office/powerpoint/2010/main" val="992870799"/>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8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63500"/>
            <a:ext cx="8229600" cy="1384300"/>
          </a:xfrm>
          <a:prstGeom prst="rect">
            <a:avLst/>
          </a:prstGeom>
        </p:spPr>
        <p:txBody>
          <a:bodyPr/>
          <a:lstStyle>
            <a:lvl1pPr>
              <a:defRPr sz="3400" b="1">
                <a:solidFill>
                  <a:srgbClr val="125F9A"/>
                </a:solidFill>
                <a:latin typeface="+mn-lt"/>
              </a:defRPr>
            </a:lvl1pPr>
          </a:lstStyle>
          <a:p>
            <a:pPr algn="ctr"/>
            <a:r>
              <a:rPr lang="en-GB" dirty="0"/>
              <a:t>Chapter 7</a:t>
            </a:r>
          </a:p>
        </p:txBody>
      </p:sp>
      <p:sp>
        <p:nvSpPr>
          <p:cNvPr id="2" name="TextBox 1"/>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17-</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
        <p:nvSpPr>
          <p:cNvPr id="7" name="Content Placeholder 6"/>
          <p:cNvSpPr>
            <a:spLocks noGrp="1"/>
          </p:cNvSpPr>
          <p:nvPr>
            <p:ph sz="quarter" idx="12"/>
          </p:nvPr>
        </p:nvSpPr>
        <p:spPr>
          <a:xfrm>
            <a:off x="5257800" y="5638800"/>
            <a:ext cx="2362200" cy="304800"/>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US" dirty="0"/>
              <a:t>Edit Master text</a:t>
            </a:r>
          </a:p>
        </p:txBody>
      </p:sp>
      <p:sp>
        <p:nvSpPr>
          <p:cNvPr id="10" name="Content Placeholder 9"/>
          <p:cNvSpPr>
            <a:spLocks noGrp="1"/>
          </p:cNvSpPr>
          <p:nvPr>
            <p:ph sz="quarter" idx="13"/>
          </p:nvPr>
        </p:nvSpPr>
        <p:spPr>
          <a:xfrm>
            <a:off x="1600200" y="5638800"/>
            <a:ext cx="3048000" cy="533400"/>
          </a:xfrm>
          <a:prstGeom prst="rect">
            <a:avLst/>
          </a:prstGeom>
        </p:spPr>
        <p:txBody>
          <a:bodyPr/>
          <a:lstStyle>
            <a:lvl1pPr marL="0" indent="0" algn="ctr">
              <a:buNone/>
              <a:defRPr sz="1000">
                <a:latin typeface="Times New Roman" panose="02020603050405020304" pitchFamily="18" charset="0"/>
                <a:cs typeface="Times New Roman" panose="02020603050405020304" pitchFamily="18" charset="0"/>
              </a:defRPr>
            </a:lvl1pPr>
          </a:lstStyle>
          <a:p>
            <a:pPr lvl="0"/>
            <a:r>
              <a:rPr lang="en-US" dirty="0"/>
              <a:t>Edit Master text styles</a:t>
            </a:r>
          </a:p>
        </p:txBody>
      </p:sp>
    </p:spTree>
    <p:extLst>
      <p:ext uri="{BB962C8B-B14F-4D97-AF65-F5344CB8AC3E}">
        <p14:creationId xmlns:p14="http://schemas.microsoft.com/office/powerpoint/2010/main" val="1883481764"/>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losingSlide">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3425949" y="418391"/>
            <a:ext cx="2292103" cy="291823"/>
          </a:xfrm>
          <a:prstGeom prst="rect">
            <a:avLst/>
          </a:prstGeom>
        </p:spPr>
        <p:txBody>
          <a:bodyPr/>
          <a:lstStyle>
            <a:lvl1pPr>
              <a:defRPr>
                <a:solidFill>
                  <a:schemeClr val="tx1"/>
                </a:solidFill>
              </a:defRPr>
            </a:lvl1pPr>
          </a:lstStyle>
          <a:p>
            <a:r>
              <a:rPr lang="en-US" dirty="0"/>
              <a:t>Add hidden title here </a:t>
            </a:r>
          </a:p>
        </p:txBody>
      </p:sp>
      <p:pic>
        <p:nvPicPr>
          <p:cNvPr id="6" name="MGH Logo" descr="McGraw-Hill Education Logo">
            <a:extLst>
              <a:ext uri="{FF2B5EF4-FFF2-40B4-BE49-F238E27FC236}">
                <a16:creationId xmlns:a16="http://schemas.microsoft.com/office/drawing/2014/main" id="{60DCFDF5-2A5B-440E-888A-BC0BFEF9FF5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0211" y="1005697"/>
            <a:ext cx="2443579" cy="2443579"/>
          </a:xfrm>
          <a:prstGeom prst="rect">
            <a:avLst/>
          </a:prstGeom>
        </p:spPr>
      </p:pic>
      <p:sp>
        <p:nvSpPr>
          <p:cNvPr id="3" name="Long Copyright">
            <a:extLst>
              <a:ext uri="{FF2B5EF4-FFF2-40B4-BE49-F238E27FC236}">
                <a16:creationId xmlns:a16="http://schemas.microsoft.com/office/drawing/2014/main" id="{9AB572CE-E262-4FA6-8D47-02F068ADD1BE}"/>
              </a:ext>
            </a:extLst>
          </p:cNvPr>
          <p:cNvSpPr>
            <a:spLocks noGrp="1"/>
          </p:cNvSpPr>
          <p:nvPr>
            <p:ph type="ftr" sz="quarter" idx="10"/>
          </p:nvPr>
        </p:nvSpPr>
        <p:spPr>
          <a:xfrm>
            <a:off x="0" y="6487064"/>
            <a:ext cx="9144000" cy="370936"/>
          </a:xfrm>
          <a:prstGeom prst="rect">
            <a:avLst/>
          </a:prstGeom>
        </p:spPr>
        <p:txBody>
          <a:bodyPr/>
          <a:lstStyle>
            <a:lvl1pPr algn="ctr">
              <a:defRPr/>
            </a:lvl1pPr>
          </a:lstStyle>
          <a:p>
            <a:pPr defTabSz="457200">
              <a:spcBef>
                <a:spcPct val="20000"/>
              </a:spcBef>
              <a:defRPr/>
            </a:pPr>
            <a:r>
              <a:rPr lang="en-US" dirty="0"/>
              <a:t>© &lt; add the year&gt; McGraw-Hill Education. All rights reserved. Authorized only for instructor use in the classroom.</a:t>
            </a:r>
          </a:p>
          <a:p>
            <a:pPr defTabSz="457200">
              <a:spcBef>
                <a:spcPct val="20000"/>
              </a:spcBef>
              <a:defRPr/>
            </a:pPr>
            <a:r>
              <a:rPr lang="en-US" dirty="0"/>
              <a:t>No reproduction or further distribution permitted without the prior written consent of McGraw-Hill Education.</a:t>
            </a:r>
          </a:p>
        </p:txBody>
      </p:sp>
      <p:sp>
        <p:nvSpPr>
          <p:cNvPr id="9" name="MGH Tagline">
            <a:extLst>
              <a:ext uri="{FF2B5EF4-FFF2-40B4-BE49-F238E27FC236}">
                <a16:creationId xmlns:a16="http://schemas.microsoft.com/office/drawing/2014/main" id="{F040BF5C-A78D-440C-93DF-72F3F641F3F1}"/>
              </a:ext>
            </a:extLst>
          </p:cNvPr>
          <p:cNvSpPr txBox="1"/>
          <p:nvPr userDrawn="1"/>
        </p:nvSpPr>
        <p:spPr>
          <a:xfrm>
            <a:off x="1730746" y="3796682"/>
            <a:ext cx="5682508"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a16="http://schemas.microsoft.com/office/drawing/2014/main" id="{2215B5DD-E18E-478F-81B9-79BA83A9A251}"/>
              </a:ext>
            </a:extLst>
          </p:cNvPr>
          <p:cNvSpPr txBox="1"/>
          <p:nvPr userDrawn="1"/>
        </p:nvSpPr>
        <p:spPr>
          <a:xfrm>
            <a:off x="3269085" y="5329121"/>
            <a:ext cx="260583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Tree>
    <p:extLst>
      <p:ext uri="{BB962C8B-B14F-4D97-AF65-F5344CB8AC3E}">
        <p14:creationId xmlns:p14="http://schemas.microsoft.com/office/powerpoint/2010/main" val="36789293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AppendixDivi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6CA9270-FD0E-4B64-B0D8-24095E6A2959}"/>
              </a:ext>
            </a:extLst>
          </p:cNvPr>
          <p:cNvSpPr>
            <a:spLocks noGrp="1"/>
          </p:cNvSpPr>
          <p:nvPr>
            <p:ph type="title" hasCustomPrompt="1"/>
          </p:nvPr>
        </p:nvSpPr>
        <p:spPr>
          <a:xfrm>
            <a:off x="342899" y="2366309"/>
            <a:ext cx="7696919" cy="526936"/>
          </a:xfrm>
          <a:prstGeom prst="rect">
            <a:avLst/>
          </a:prstGeom>
        </p:spPr>
        <p:txBody>
          <a:bodyPr anchor="ctr"/>
          <a:lstStyle>
            <a:lvl1pPr>
              <a:defRPr/>
            </a:lvl1pPr>
          </a:lstStyle>
          <a:p>
            <a:r>
              <a:rPr lang="en-US" dirty="0"/>
              <a:t>Accessibility Content: Text Alternatives for Images</a:t>
            </a:r>
          </a:p>
        </p:txBody>
      </p:sp>
      <p:sp>
        <p:nvSpPr>
          <p:cNvPr id="3" name="Slide Number Placeholder">
            <a:extLst>
              <a:ext uri="{FF2B5EF4-FFF2-40B4-BE49-F238E27FC236}">
                <a16:creationId xmlns:a16="http://schemas.microsoft.com/office/drawing/2014/main" id="{0B6E1DCB-9B8A-423D-B48B-2CCDE624B45C}"/>
              </a:ext>
            </a:extLst>
          </p:cNvPr>
          <p:cNvSpPr>
            <a:spLocks noGrp="1"/>
          </p:cNvSpPr>
          <p:nvPr>
            <p:ph type="sldNum" sz="quarter" idx="10"/>
          </p:nvPr>
        </p:nvSpPr>
        <p:spPr>
          <a:xfrm>
            <a:off x="8637202" y="6682314"/>
            <a:ext cx="342900" cy="143831"/>
          </a:xfrm>
          <a:prstGeom prst="rect">
            <a:avLst/>
          </a:prstGeom>
        </p:spPr>
        <p:txBody>
          <a:bodyPr/>
          <a:lstStyle/>
          <a:p>
            <a:fld id="{68151E55-6873-49E2-B8D5-2F265E6F1973}" type="slidenum">
              <a:rPr lang="en-US" smtClean="0"/>
              <a:t>‹#›</a:t>
            </a:fld>
            <a:endParaRPr lang="en-US"/>
          </a:p>
        </p:txBody>
      </p:sp>
    </p:spTree>
    <p:extLst>
      <p:ext uri="{BB962C8B-B14F-4D97-AF65-F5344CB8AC3E}">
        <p14:creationId xmlns:p14="http://schemas.microsoft.com/office/powerpoint/2010/main" val="3749376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Artwork">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179890"/>
            <a:ext cx="9144000" cy="6836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6477000"/>
            <a:ext cx="9144000" cy="3810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6" name="Text Placeholder 6"/>
          <p:cNvSpPr>
            <a:spLocks noGrp="1"/>
          </p:cNvSpPr>
          <p:nvPr>
            <p:ph type="body" sz="quarter" idx="10"/>
          </p:nvPr>
        </p:nvSpPr>
        <p:spPr>
          <a:xfrm>
            <a:off x="0" y="2133600"/>
            <a:ext cx="9144000" cy="762000"/>
          </a:xfrm>
          <a:prstGeom prst="rect">
            <a:avLst/>
          </a:prstGeom>
        </p:spPr>
        <p:txBody>
          <a:bodyPr/>
          <a:lstStyle>
            <a:lvl1pPr marL="0" indent="0" algn="ctr">
              <a:buNone/>
              <a:defRPr sz="4800" b="0">
                <a:solidFill>
                  <a:schemeClr val="bg1"/>
                </a:solidFill>
                <a:effectLst>
                  <a:outerShdw blurRad="38100" dist="38100" dir="2700000" algn="tl">
                    <a:srgbClr val="000000">
                      <a:alpha val="43137"/>
                    </a:srgbClr>
                  </a:outerShdw>
                </a:effectLst>
              </a:defRPr>
            </a:lvl1pPr>
          </a:lstStyle>
          <a:p>
            <a:pPr lvl="0"/>
            <a:r>
              <a:rPr lang="en-US"/>
              <a:t>Click to edit Master text styles</a:t>
            </a:r>
          </a:p>
        </p:txBody>
      </p:sp>
      <p:sp>
        <p:nvSpPr>
          <p:cNvPr id="7" name="Text Placeholder 6"/>
          <p:cNvSpPr>
            <a:spLocks noGrp="1"/>
          </p:cNvSpPr>
          <p:nvPr>
            <p:ph type="body" sz="quarter" idx="11"/>
          </p:nvPr>
        </p:nvSpPr>
        <p:spPr>
          <a:xfrm>
            <a:off x="0" y="2895600"/>
            <a:ext cx="9144000" cy="762000"/>
          </a:xfrm>
          <a:prstGeom prst="rect">
            <a:avLst/>
          </a:prstGeom>
        </p:spPr>
        <p:txBody>
          <a:bodyPr/>
          <a:lstStyle>
            <a:lvl1pPr marL="0" indent="0" algn="ctr">
              <a:buNone/>
              <a:defRPr sz="4800" b="1">
                <a:solidFill>
                  <a:schemeClr val="bg1"/>
                </a:solidFill>
                <a:effectLst>
                  <a:outerShdw blurRad="38100" dist="38100" dir="2700000" algn="tl">
                    <a:srgbClr val="000000">
                      <a:alpha val="43137"/>
                    </a:srgbClr>
                  </a:outerShdw>
                </a:effectLst>
              </a:defRPr>
            </a:lvl1pPr>
          </a:lstStyle>
          <a:p>
            <a:pPr lvl="0"/>
            <a:r>
              <a:rPr lang="en-US"/>
              <a:t>Click to edit Master text styles</a:t>
            </a:r>
          </a:p>
        </p:txBody>
      </p:sp>
      <p:sp>
        <p:nvSpPr>
          <p:cNvPr id="9"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682348329"/>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dirty="0"/>
              <a:t>Click to edit Master text styles</a:t>
            </a:r>
          </a:p>
        </p:txBody>
      </p:sp>
      <p:sp>
        <p:nvSpPr>
          <p:cNvPr id="5" name="Title 3"/>
          <p:cNvSpPr>
            <a:spLocks noGrp="1"/>
          </p:cNvSpPr>
          <p:nvPr>
            <p:ph type="title" hasCustomPrompt="1"/>
          </p:nvPr>
        </p:nvSpPr>
        <p:spPr>
          <a:xfrm>
            <a:off x="228600" y="454065"/>
            <a:ext cx="8229600" cy="645786"/>
          </a:xfrm>
          <a:prstGeom prst="rect">
            <a:avLst/>
          </a:prstGeom>
        </p:spPr>
        <p:txBody>
          <a:bodyPr/>
          <a:lstStyle>
            <a:lvl1pPr>
              <a:defRPr sz="3400" b="1">
                <a:solidFill>
                  <a:srgbClr val="125F9A"/>
                </a:solidFill>
                <a:latin typeface="+mn-lt"/>
              </a:defRPr>
            </a:lvl1pPr>
          </a:lstStyle>
          <a:p>
            <a:pPr algn="ctr"/>
            <a:r>
              <a:rPr lang="en-GB" dirty="0"/>
              <a:t>Chapter 10</a:t>
            </a:r>
          </a:p>
        </p:txBody>
      </p:sp>
      <p:sp>
        <p:nvSpPr>
          <p:cNvPr id="7" name="TextBox 6"/>
          <p:cNvSpPr txBox="1"/>
          <p:nvPr userDrawn="1"/>
        </p:nvSpPr>
        <p:spPr>
          <a:xfrm>
            <a:off x="8550038"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17-</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354007"/>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dirty="0"/>
              <a:t>Click to edit Master text styles</a:t>
            </a:r>
          </a:p>
        </p:txBody>
      </p:sp>
      <p:sp>
        <p:nvSpPr>
          <p:cNvPr id="5" name="Title 3"/>
          <p:cNvSpPr>
            <a:spLocks noGrp="1"/>
          </p:cNvSpPr>
          <p:nvPr>
            <p:ph type="title" hasCustomPrompt="1"/>
          </p:nvPr>
        </p:nvSpPr>
        <p:spPr>
          <a:xfrm>
            <a:off x="381000" y="457200"/>
            <a:ext cx="8229600" cy="587078"/>
          </a:xfrm>
          <a:prstGeom prst="rect">
            <a:avLst/>
          </a:prstGeom>
        </p:spPr>
        <p:txBody>
          <a:bodyPr/>
          <a:lstStyle>
            <a:lvl1pPr>
              <a:defRPr sz="3400" b="1">
                <a:solidFill>
                  <a:srgbClr val="125F9A"/>
                </a:solidFill>
                <a:latin typeface="+mn-lt"/>
              </a:defRPr>
            </a:lvl1pPr>
          </a:lstStyle>
          <a:p>
            <a:pPr algn="ctr"/>
            <a:r>
              <a:rPr lang="en-GB" dirty="0"/>
              <a:t>Chapter 10</a:t>
            </a:r>
          </a:p>
        </p:txBody>
      </p:sp>
      <p:sp>
        <p:nvSpPr>
          <p:cNvPr id="7" name="TextBox 6"/>
          <p:cNvSpPr txBox="1"/>
          <p:nvPr userDrawn="1"/>
        </p:nvSpPr>
        <p:spPr>
          <a:xfrm>
            <a:off x="8550287"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17-</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381000" y="3429000"/>
            <a:ext cx="2057400" cy="1981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p:cNvSpPr>
            <a:spLocks noGrp="1"/>
          </p:cNvSpPr>
          <p:nvPr>
            <p:ph sz="quarter" idx="13"/>
          </p:nvPr>
        </p:nvSpPr>
        <p:spPr>
          <a:xfrm>
            <a:off x="2895600" y="3429000"/>
            <a:ext cx="2895600" cy="2362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4"/>
          </p:nvPr>
        </p:nvSpPr>
        <p:spPr>
          <a:xfrm>
            <a:off x="6400800" y="3429000"/>
            <a:ext cx="2019300" cy="22098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5"/>
          </p:nvPr>
        </p:nvSpPr>
        <p:spPr>
          <a:xfrm>
            <a:off x="5562600" y="1600200"/>
            <a:ext cx="2857500" cy="10668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4202771"/>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dirty="0"/>
              <a:t>Click to edit Master text styles</a:t>
            </a:r>
          </a:p>
        </p:txBody>
      </p:sp>
      <p:sp>
        <p:nvSpPr>
          <p:cNvPr id="5" name="Title 3"/>
          <p:cNvSpPr>
            <a:spLocks noGrp="1"/>
          </p:cNvSpPr>
          <p:nvPr>
            <p:ph type="title" hasCustomPrompt="1"/>
          </p:nvPr>
        </p:nvSpPr>
        <p:spPr>
          <a:xfrm>
            <a:off x="381000" y="457200"/>
            <a:ext cx="8229600" cy="587078"/>
          </a:xfrm>
          <a:prstGeom prst="rect">
            <a:avLst/>
          </a:prstGeom>
        </p:spPr>
        <p:txBody>
          <a:bodyPr/>
          <a:lstStyle>
            <a:lvl1pPr>
              <a:defRPr sz="3400" b="1">
                <a:solidFill>
                  <a:srgbClr val="125F9A"/>
                </a:solidFill>
                <a:latin typeface="+mn-lt"/>
              </a:defRPr>
            </a:lvl1pPr>
          </a:lstStyle>
          <a:p>
            <a:pPr algn="ctr"/>
            <a:r>
              <a:rPr lang="en-GB" dirty="0"/>
              <a:t>Chapter 10</a:t>
            </a:r>
          </a:p>
        </p:txBody>
      </p:sp>
      <p:sp>
        <p:nvSpPr>
          <p:cNvPr id="7" name="TextBox 6"/>
          <p:cNvSpPr txBox="1"/>
          <p:nvPr userDrawn="1"/>
        </p:nvSpPr>
        <p:spPr>
          <a:xfrm>
            <a:off x="8627446" y="6546057"/>
            <a:ext cx="516554" cy="246221"/>
          </a:xfrm>
          <a:prstGeom prst="rect">
            <a:avLst/>
          </a:prstGeom>
          <a:noFill/>
        </p:spPr>
        <p:txBody>
          <a:bodyPr wrap="square" rtlCol="0">
            <a:spAutoFit/>
          </a:bodyPr>
          <a:lstStyle/>
          <a:p>
            <a:pPr algn="r"/>
            <a:r>
              <a:rPr lang="en-US" altLang="en-US" sz="1000" dirty="0">
                <a:latin typeface="Times New Roman" panose="02020603050405020304" pitchFamily="18" charset="0"/>
                <a:cs typeface="Times New Roman" panose="02020603050405020304" pitchFamily="18" charset="0"/>
              </a:rPr>
              <a:t>17-</a:t>
            </a:r>
            <a:fld id="{4680CC33-60E2-4087-BA3E-78B4E58E3C47}" type="slidenum">
              <a:rPr lang="en-US" altLang="en-US" sz="1000" smtClean="0">
                <a:latin typeface="Times New Roman" panose="02020603050405020304" pitchFamily="18" charset="0"/>
                <a:cs typeface="Times New Roman" panose="02020603050405020304" pitchFamily="18" charset="0"/>
              </a:rPr>
              <a:pPr algn="r"/>
              <a:t>‹#›</a:t>
            </a:fld>
            <a:endParaRPr lang="en-US" sz="1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2"/>
          </p:nvPr>
        </p:nvSpPr>
        <p:spPr>
          <a:xfrm>
            <a:off x="1187983" y="1940717"/>
            <a:ext cx="793217" cy="573883"/>
          </a:xfrm>
          <a:prstGeom prst="rect">
            <a:avLst/>
          </a:prstGeom>
        </p:spPr>
        <p:txBody>
          <a:bodyPr/>
          <a:lstStyle/>
          <a:p>
            <a:pPr lvl="0"/>
            <a:r>
              <a:rPr lang="en-US" dirty="0"/>
              <a:t>Edit</a:t>
            </a:r>
          </a:p>
        </p:txBody>
      </p:sp>
      <p:sp>
        <p:nvSpPr>
          <p:cNvPr id="10" name="Content Placeholder 9"/>
          <p:cNvSpPr>
            <a:spLocks noGrp="1"/>
          </p:cNvSpPr>
          <p:nvPr>
            <p:ph sz="quarter" idx="13"/>
          </p:nvPr>
        </p:nvSpPr>
        <p:spPr>
          <a:xfrm>
            <a:off x="4267200" y="2128360"/>
            <a:ext cx="693184" cy="386240"/>
          </a:xfrm>
          <a:prstGeom prst="rect">
            <a:avLst/>
          </a:prstGeo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Edi</a:t>
            </a:r>
          </a:p>
        </p:txBody>
      </p:sp>
      <p:sp>
        <p:nvSpPr>
          <p:cNvPr id="12" name="Content Placeholder 11"/>
          <p:cNvSpPr>
            <a:spLocks noGrp="1"/>
          </p:cNvSpPr>
          <p:nvPr>
            <p:ph sz="quarter" idx="14"/>
          </p:nvPr>
        </p:nvSpPr>
        <p:spPr>
          <a:xfrm>
            <a:off x="7467600" y="2057400"/>
            <a:ext cx="707752" cy="480917"/>
          </a:xfrm>
          <a:prstGeom prst="rect">
            <a:avLst/>
          </a:prstGeom>
        </p:spPr>
        <p:txBody>
          <a:bodyPr/>
          <a:lstStyle>
            <a:lvl1pPr marL="0" indent="0">
              <a:buNone/>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Edit</a:t>
            </a:r>
          </a:p>
        </p:txBody>
      </p:sp>
      <p:sp>
        <p:nvSpPr>
          <p:cNvPr id="14" name="Content Placeholder 13"/>
          <p:cNvSpPr>
            <a:spLocks noGrp="1"/>
          </p:cNvSpPr>
          <p:nvPr>
            <p:ph sz="quarter" idx="15"/>
          </p:nvPr>
        </p:nvSpPr>
        <p:spPr>
          <a:xfrm>
            <a:off x="443918" y="3223260"/>
            <a:ext cx="2146882" cy="11734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aphicFrame>
        <p:nvGraphicFramePr>
          <p:cNvPr id="11" name="Diagram 10" descr="This image depicts the three stages of corporate environmental responsibility. It contains three boxes that are positioned horizontally. There is a circle above each box, and each circle highlights the stage number. &#10;&#10;On the extreme left end of this illustration, the circle reads 1. The box is labeled pollution prevention. The content under this heading reads focuses on minimizing or eliminating waste before it is created. &#10;An arrow connects this box to the next. This arrow points to the right. &#10;&#10;At the center of this illustration, the circle reads 2. The box is labeled product stewardship. The content under this heading reads managers focus on all environmental impacts associated with the full life-cycle of a product. &#10;An arrow connects this box to the next. This arrow points to the right. &#10;&#10;On the extreme right end of this illustration, the circle reads 3. The box is labeled clean technology. The content under this heading reads businesses develop innovative, new technologies that support sustainability. &#10;&#10;" title="Stages of Corporate Environmental Responsibility"/>
          <p:cNvGraphicFramePr/>
          <p:nvPr userDrawn="1">
            <p:extLst>
              <p:ext uri="{D42A27DB-BD31-4B8C-83A1-F6EECF244321}">
                <p14:modId xmlns:p14="http://schemas.microsoft.com/office/powerpoint/2010/main" val="3345852225"/>
              </p:ext>
            </p:extLst>
          </p:nvPr>
        </p:nvGraphicFramePr>
        <p:xfrm>
          <a:off x="419100" y="1752600"/>
          <a:ext cx="8382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Oval 12"/>
          <p:cNvSpPr/>
          <p:nvPr userDrawn="1"/>
        </p:nvSpPr>
        <p:spPr>
          <a:xfrm>
            <a:off x="1219200" y="1981200"/>
            <a:ext cx="685800" cy="609600"/>
          </a:xfrm>
          <a:prstGeom prst="ellipse">
            <a:avLst/>
          </a:prstGeom>
          <a:ln>
            <a:solidFill>
              <a:schemeClr val="accent3"/>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15" name="Oval 14"/>
          <p:cNvSpPr/>
          <p:nvPr userDrawn="1"/>
        </p:nvSpPr>
        <p:spPr>
          <a:xfrm>
            <a:off x="4267200" y="1981200"/>
            <a:ext cx="685800" cy="609600"/>
          </a:xfrm>
          <a:prstGeom prst="ellipse">
            <a:avLst/>
          </a:prstGeom>
          <a:ln>
            <a:solidFill>
              <a:schemeClr val="accent3"/>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16" name="Oval 15"/>
          <p:cNvSpPr/>
          <p:nvPr userDrawn="1"/>
        </p:nvSpPr>
        <p:spPr>
          <a:xfrm>
            <a:off x="7467600" y="1981200"/>
            <a:ext cx="685800" cy="609600"/>
          </a:xfrm>
          <a:prstGeom prst="ellipse">
            <a:avLst/>
          </a:prstGeom>
          <a:ln>
            <a:solidFill>
              <a:schemeClr val="accent3"/>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dirty="0"/>
          </a:p>
        </p:txBody>
      </p:sp>
      <p:sp>
        <p:nvSpPr>
          <p:cNvPr id="9" name="Content Placeholder 8"/>
          <p:cNvSpPr>
            <a:spLocks noGrp="1"/>
          </p:cNvSpPr>
          <p:nvPr>
            <p:ph sz="quarter" idx="16"/>
          </p:nvPr>
        </p:nvSpPr>
        <p:spPr>
          <a:xfrm>
            <a:off x="3657600" y="2895600"/>
            <a:ext cx="1828800" cy="1600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7"/>
          <p:cNvSpPr>
            <a:spLocks noGrp="1"/>
          </p:cNvSpPr>
          <p:nvPr>
            <p:ph sz="quarter" idx="17"/>
          </p:nvPr>
        </p:nvSpPr>
        <p:spPr>
          <a:xfrm>
            <a:off x="6553200" y="2646410"/>
            <a:ext cx="2120900" cy="766762"/>
          </a:xfrm>
          <a:prstGeom prst="rect">
            <a:avLst/>
          </a:prstGeom>
        </p:spPr>
        <p:txBody>
          <a:bodyPr/>
          <a:lstStyle/>
          <a:p>
            <a:pPr lvl="0"/>
            <a:r>
              <a:rPr lang="en-US" dirty="0"/>
              <a:t>Edit Master</a:t>
            </a:r>
          </a:p>
        </p:txBody>
      </p:sp>
      <p:sp>
        <p:nvSpPr>
          <p:cNvPr id="20" name="Rectangle: Rounded Corners 19"/>
          <p:cNvSpPr/>
          <p:nvPr userDrawn="1"/>
        </p:nvSpPr>
        <p:spPr>
          <a:xfrm>
            <a:off x="6559924" y="2821848"/>
            <a:ext cx="2201912" cy="1839800"/>
          </a:xfrm>
          <a:prstGeom prst="roundRect">
            <a:avLst>
              <a:gd name="adj" fmla="val 10000"/>
            </a:avLst>
          </a:prstGeom>
        </p:spPr>
        <p:style>
          <a:lnRef idx="0">
            <a:schemeClr val="lt1">
              <a:hueOff val="0"/>
              <a:satOff val="0"/>
              <a:lumOff val="0"/>
              <a:alphaOff val="0"/>
            </a:schemeClr>
          </a:lnRef>
          <a:fillRef idx="3">
            <a:schemeClr val="accent2">
              <a:hueOff val="492632"/>
              <a:satOff val="3030"/>
              <a:lumOff val="-23725"/>
              <a:alphaOff val="0"/>
            </a:schemeClr>
          </a:fillRef>
          <a:effectRef idx="2">
            <a:schemeClr val="accent2">
              <a:hueOff val="492632"/>
              <a:satOff val="3030"/>
              <a:lumOff val="-23725"/>
              <a:alphaOff val="0"/>
            </a:schemeClr>
          </a:effectRef>
          <a:fontRef idx="minor">
            <a:schemeClr val="lt1"/>
          </a:fontRef>
        </p:style>
      </p:sp>
    </p:spTree>
    <p:extLst>
      <p:ext uri="{BB962C8B-B14F-4D97-AF65-F5344CB8AC3E}">
        <p14:creationId xmlns:p14="http://schemas.microsoft.com/office/powerpoint/2010/main" val="3198043919"/>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7" name="Picture Placeholder 6"/>
          <p:cNvSpPr>
            <a:spLocks noGrp="1"/>
          </p:cNvSpPr>
          <p:nvPr>
            <p:ph type="pic" sz="quarter" idx="12"/>
          </p:nvPr>
        </p:nvSpPr>
        <p:spPr>
          <a:xfrm>
            <a:off x="1066800" y="1524000"/>
            <a:ext cx="7086600" cy="4572000"/>
          </a:xfrm>
          <a:prstGeom prst="rect">
            <a:avLst/>
          </a:prstGeom>
          <a:ln w="28575">
            <a:solidFill>
              <a:schemeClr val="bg2"/>
            </a:solidFill>
          </a:ln>
        </p:spPr>
        <p:txBody>
          <a:bodyPr/>
          <a:lstStyle/>
          <a:p>
            <a:pPr lvl="0"/>
            <a:r>
              <a:rPr lang="en-US" noProof="0"/>
              <a:t>Drag picture to placeholder or click icon to add</a:t>
            </a:r>
          </a:p>
        </p:txBody>
      </p:sp>
      <p:sp>
        <p:nvSpPr>
          <p:cNvPr id="5"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Tree>
    <p:extLst>
      <p:ext uri="{BB962C8B-B14F-4D97-AF65-F5344CB8AC3E}">
        <p14:creationId xmlns:p14="http://schemas.microsoft.com/office/powerpoint/2010/main" val="4111090156"/>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with image left">
    <p:spTree>
      <p:nvGrpSpPr>
        <p:cNvPr id="1" name=""/>
        <p:cNvGrpSpPr/>
        <p:nvPr/>
      </p:nvGrpSpPr>
      <p:grpSpPr>
        <a:xfrm>
          <a:off x="0" y="0"/>
          <a:ext cx="0" cy="0"/>
          <a:chOff x="0" y="0"/>
          <a:chExt cx="0" cy="0"/>
        </a:xfrm>
      </p:grpSpPr>
      <p:cxnSp>
        <p:nvCxnSpPr>
          <p:cNvPr id="6" name="Straight Connector 5"/>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5" name="Picture Placeholder 4"/>
          <p:cNvSpPr>
            <a:spLocks noGrp="1"/>
          </p:cNvSpPr>
          <p:nvPr>
            <p:ph type="pic" sz="quarter" idx="12"/>
          </p:nvPr>
        </p:nvSpPr>
        <p:spPr>
          <a:xfrm>
            <a:off x="685800" y="1752600"/>
            <a:ext cx="3124200" cy="3962400"/>
          </a:xfrm>
          <a:prstGeom prst="rect">
            <a:avLst/>
          </a:prstGeom>
          <a:ln w="28575">
            <a:solidFill>
              <a:schemeClr val="accent2"/>
            </a:solidFill>
          </a:ln>
        </p:spPr>
        <p:txBody>
          <a:bodyPr/>
          <a:lstStyle/>
          <a:p>
            <a:pPr lvl="0"/>
            <a:r>
              <a:rPr lang="en-US" noProof="0"/>
              <a:t>Drag picture to placeholder or click icon to add</a:t>
            </a:r>
          </a:p>
        </p:txBody>
      </p:sp>
      <p:sp>
        <p:nvSpPr>
          <p:cNvPr id="9" name="Text Placeholder 5"/>
          <p:cNvSpPr>
            <a:spLocks noGrp="1"/>
          </p:cNvSpPr>
          <p:nvPr>
            <p:ph type="body" sz="quarter" idx="10"/>
          </p:nvPr>
        </p:nvSpPr>
        <p:spPr>
          <a:xfrm>
            <a:off x="3962400" y="1752600"/>
            <a:ext cx="4343400" cy="4572000"/>
          </a:xfrm>
          <a:prstGeom prst="rect">
            <a:avLst/>
          </a:prstGeom>
        </p:spPr>
        <p:txBody>
          <a:bodyPr/>
          <a:lstStyle>
            <a:lvl1pPr marL="233363" indent="-233363">
              <a:buClr>
                <a:schemeClr val="accent1"/>
              </a:buClr>
              <a:buFont typeface="Wingdings" charset="2"/>
              <a:buChar char="§"/>
              <a:tabLst/>
              <a:defRPr sz="2600" b="1">
                <a:solidFill>
                  <a:schemeClr val="tx2"/>
                </a:solidFill>
              </a:defRPr>
            </a:lvl1pPr>
            <a:lvl2pPr marL="514350" indent="-17145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
        <p:nvSpPr>
          <p:cNvPr id="8" name="TextBox 7"/>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17-</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Tree>
    <p:extLst>
      <p:ext uri="{BB962C8B-B14F-4D97-AF65-F5344CB8AC3E}">
        <p14:creationId xmlns:p14="http://schemas.microsoft.com/office/powerpoint/2010/main" val="1985073462"/>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with image right">
    <p:spTree>
      <p:nvGrpSpPr>
        <p:cNvPr id="1" name=""/>
        <p:cNvGrpSpPr/>
        <p:nvPr/>
      </p:nvGrpSpPr>
      <p:grpSpPr>
        <a:xfrm>
          <a:off x="0" y="0"/>
          <a:ext cx="0" cy="0"/>
          <a:chOff x="0" y="0"/>
          <a:chExt cx="0" cy="0"/>
        </a:xfrm>
      </p:grpSpPr>
      <p:cxnSp>
        <p:nvCxnSpPr>
          <p:cNvPr id="7" name="Straight Connector 6"/>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5" name="Picture Placeholder 4"/>
          <p:cNvSpPr>
            <a:spLocks noGrp="1"/>
          </p:cNvSpPr>
          <p:nvPr>
            <p:ph type="pic" sz="quarter" idx="12"/>
          </p:nvPr>
        </p:nvSpPr>
        <p:spPr>
          <a:xfrm>
            <a:off x="5295900" y="1752600"/>
            <a:ext cx="3124200" cy="3962400"/>
          </a:xfrm>
          <a:prstGeom prst="rect">
            <a:avLst/>
          </a:prstGeom>
          <a:ln w="28575">
            <a:solidFill>
              <a:schemeClr val="accent2"/>
            </a:solidFill>
          </a:ln>
        </p:spPr>
        <p:txBody>
          <a:bodyPr/>
          <a:lstStyle/>
          <a:p>
            <a:pPr lvl="0"/>
            <a:r>
              <a:rPr lang="en-US" noProof="0"/>
              <a:t>Drag picture to placeholder or click icon to add</a:t>
            </a:r>
          </a:p>
        </p:txBody>
      </p:sp>
      <p:sp>
        <p:nvSpPr>
          <p:cNvPr id="6" name="Text Placeholder 5"/>
          <p:cNvSpPr>
            <a:spLocks noGrp="1"/>
          </p:cNvSpPr>
          <p:nvPr>
            <p:ph type="body" sz="quarter" idx="10"/>
          </p:nvPr>
        </p:nvSpPr>
        <p:spPr>
          <a:xfrm>
            <a:off x="723900" y="1752600"/>
            <a:ext cx="4343400" cy="4572000"/>
          </a:xfrm>
          <a:prstGeom prst="rect">
            <a:avLst/>
          </a:prstGeom>
        </p:spPr>
        <p:txBody>
          <a:bodyPr/>
          <a:lstStyle>
            <a:lvl1pPr marL="233363" indent="-233363">
              <a:buClr>
                <a:schemeClr val="accent1"/>
              </a:buClr>
              <a:buFont typeface="Wingdings" charset="2"/>
              <a:buChar char="§"/>
              <a:tabLst/>
              <a:defRPr sz="2600" b="1">
                <a:solidFill>
                  <a:schemeClr val="tx2"/>
                </a:solidFill>
              </a:defRPr>
            </a:lvl1pPr>
            <a:lvl2pPr marL="514350" indent="-17145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10</a:t>
            </a:r>
          </a:p>
        </p:txBody>
      </p:sp>
      <p:sp>
        <p:nvSpPr>
          <p:cNvPr id="9" name="TextBox 8"/>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17-</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Tree>
    <p:extLst>
      <p:ext uri="{BB962C8B-B14F-4D97-AF65-F5344CB8AC3E}">
        <p14:creationId xmlns:p14="http://schemas.microsoft.com/office/powerpoint/2010/main" val="1126898851"/>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4500">
                <a:latin typeface="Arial" charset="0"/>
                <a:ea typeface="Arial" charset="0"/>
                <a:cs typeface="Arial" charset="0"/>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81E14C13-CE7E-40B2-87F6-9C0BB673549E}" type="slidenum">
              <a:rPr lang="en-US" altLang="en-US"/>
              <a:pPr>
                <a:defRPr/>
              </a:pPr>
              <a:t>‹#›</a:t>
            </a:fld>
            <a:endParaRPr lang="en-US" altLang="en-US"/>
          </a:p>
        </p:txBody>
      </p:sp>
      <p:sp>
        <p:nvSpPr>
          <p:cNvPr id="7" name="Title 3" hidden="1"/>
          <p:cNvSpPr txBox="1">
            <a:spLocks/>
          </p:cNvSpPr>
          <p:nvPr userDrawn="1"/>
        </p:nvSpPr>
        <p:spPr>
          <a:xfrm>
            <a:off x="457200" y="292100"/>
            <a:ext cx="8229600" cy="1384300"/>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a:lstStyle>
          <a:p>
            <a:pPr algn="ctr"/>
            <a:r>
              <a:rPr lang="en-GB"/>
              <a:t>Chapter 10</a:t>
            </a:r>
            <a:endParaRPr lang="en-GB" dirty="0"/>
          </a:p>
        </p:txBody>
      </p:sp>
    </p:spTree>
    <p:extLst>
      <p:ext uri="{BB962C8B-B14F-4D97-AF65-F5344CB8AC3E}">
        <p14:creationId xmlns:p14="http://schemas.microsoft.com/office/powerpoint/2010/main" val="1748919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bg1"/>
            </a:gs>
            <a:gs pos="100000">
              <a:schemeClr val="bg2"/>
            </a:gs>
          </a:gsLst>
          <a:lin ang="5400000"/>
        </a:gradFill>
        <a:effectLst/>
      </p:bgPr>
    </p:bg>
    <p:spTree>
      <p:nvGrpSpPr>
        <p:cNvPr id="1" name=""/>
        <p:cNvGrpSpPr/>
        <p:nvPr/>
      </p:nvGrpSpPr>
      <p:grpSpPr>
        <a:xfrm>
          <a:off x="0" y="0"/>
          <a:ext cx="0" cy="0"/>
          <a:chOff x="0" y="0"/>
          <a:chExt cx="0" cy="0"/>
        </a:xfrm>
      </p:grpSpPr>
      <p:sp>
        <p:nvSpPr>
          <p:cNvPr id="8" name="Rectangle 7"/>
          <p:cNvSpPr/>
          <p:nvPr/>
        </p:nvSpPr>
        <p:spPr>
          <a:xfrm>
            <a:off x="16213"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1027"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a:solidFill>
                  <a:schemeClr val="bg1"/>
                </a:solidFill>
                <a:latin typeface="Calibri" charset="0"/>
              </a:rPr>
              <a:t>©2020 McGraw-Hill Education.</a:t>
            </a:r>
            <a:endParaRPr lang="en-US" altLang="en-US" sz="900" b="1" i="1" dirty="0">
              <a:solidFill>
                <a:schemeClr val="bg1"/>
              </a:solidFill>
              <a:latin typeface="Calibri" charset="0"/>
            </a:endParaRPr>
          </a:p>
        </p:txBody>
      </p:sp>
    </p:spTree>
  </p:cSld>
  <p:clrMap bg1="lt1" tx1="dk1" bg2="lt2" tx2="dk2" accent1="accent1" accent2="accent2" accent3="accent3" accent4="accent4" accent5="accent5" accent6="accent6" hlink="hlink" folHlink="folHlink"/>
  <p:sldLayoutIdLst>
    <p:sldLayoutId id="2147484682" r:id="rId1"/>
    <p:sldLayoutId id="2147484683" r:id="rId2"/>
    <p:sldLayoutId id="2147484684" r:id="rId3"/>
    <p:sldLayoutId id="2147484691" r:id="rId4"/>
    <p:sldLayoutId id="2147484692" r:id="rId5"/>
    <p:sldLayoutId id="2147484685" r:id="rId6"/>
    <p:sldLayoutId id="2147484686" r:id="rId7"/>
    <p:sldLayoutId id="2147484687" r:id="rId8"/>
    <p:sldLayoutId id="2147484688" r:id="rId9"/>
    <p:sldLayoutId id="2147484689" r:id="rId10"/>
    <p:sldLayoutId id="2147484690" r:id="rId11"/>
    <p:sldLayoutId id="2147484693" r:id="rId12"/>
    <p:sldLayoutId id="2147484694" r:id="rId13"/>
    <p:sldLayoutId id="2147484696" r:id="rId14"/>
    <p:sldLayoutId id="2147484697" r:id="rId15"/>
    <p:sldLayoutId id="2147484698" r:id="rId16"/>
    <p:sldLayoutId id="2147484699" r:id="rId17"/>
    <p:sldLayoutId id="2147484700" r:id="rId18"/>
  </p:sldLayoutIdLst>
  <p:hf hd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S PGothic" panose="020B0600070205080204" pitchFamily="34" charset="-128"/>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S PGothic" panose="020B0600070205080204" pitchFamily="34" charset="-128"/>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S PGothic" panose="020B0600070205080204" pitchFamily="34" charset="-128"/>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S PGothic" panose="020B0600070205080204" pitchFamily="34" charset="-128"/>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S PGothic" panose="020B0600070205080204" pitchFamily="34" charset="-128"/>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slide" Target="slide24.xml"/><Relationship Id="rId4" Type="http://schemas.openxmlformats.org/officeDocument/2006/relationships/slide" Target="slide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15.xml"/><Relationship Id="rId5" Type="http://schemas.openxmlformats.org/officeDocument/2006/relationships/slide" Target="slide25.xml"/><Relationship Id="rId4" Type="http://schemas.openxmlformats.org/officeDocument/2006/relationships/slide" Target="slide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7.xml"/><Relationship Id="rId1" Type="http://schemas.openxmlformats.org/officeDocument/2006/relationships/slideLayout" Target="../slideLayouts/slideLayout16.xml"/><Relationship Id="rId5" Type="http://schemas.openxmlformats.org/officeDocument/2006/relationships/slide" Target="slide26.xml"/><Relationship Id="rId4" Type="http://schemas.openxmlformats.org/officeDocument/2006/relationships/slide" Target="slide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slide" Target="slide23.xml"/><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en-US" b="1" dirty="0">
                <a:solidFill>
                  <a:schemeClr val="accent1"/>
                </a:solidFill>
              </a:rPr>
              <a:t>Chapter 17</a:t>
            </a:r>
          </a:p>
        </p:txBody>
      </p:sp>
      <p:sp>
        <p:nvSpPr>
          <p:cNvPr id="5" name="Title 3"/>
          <p:cNvSpPr>
            <a:spLocks noGrp="1"/>
          </p:cNvSpPr>
          <p:nvPr>
            <p:ph type="title"/>
          </p:nvPr>
        </p:nvSpPr>
        <p:spPr>
          <a:xfrm>
            <a:off x="457200" y="2903764"/>
            <a:ext cx="8229600" cy="698500"/>
          </a:xfrm>
          <a:prstGeom prst="rect">
            <a:avLst/>
          </a:prstGeom>
        </p:spPr>
        <p:txBody>
          <a:bodyPr/>
          <a:lstStyle>
            <a:lvl1pPr>
              <a:defRPr/>
            </a:lvl1pPr>
          </a:lstStyle>
          <a:p>
            <a:pPr algn="ctr"/>
            <a:r>
              <a:rPr lang="en-US" sz="4800" b="1" dirty="0">
                <a:solidFill>
                  <a:schemeClr val="accent1"/>
                </a:solidFill>
                <a:effectLst>
                  <a:outerShdw blurRad="38100" dist="38100" dir="2700000" algn="tl">
                    <a:srgbClr val="000000">
                      <a:alpha val="43137"/>
                    </a:srgbClr>
                  </a:outerShdw>
                </a:effectLst>
                <a:latin typeface="+mn-lt"/>
              </a:rPr>
              <a:t>Business and Its Suppliers</a:t>
            </a:r>
          </a:p>
        </p:txBody>
      </p:sp>
      <p:pic>
        <p:nvPicPr>
          <p:cNvPr id="2" name="Picture 1" descr="Null"/>
          <p:cNvPicPr>
            <a:picLocks noChangeAspect="1"/>
          </p:cNvPicPr>
          <p:nvPr/>
        </p:nvPicPr>
        <p:blipFill>
          <a:blip r:embed="rId2"/>
          <a:stretch>
            <a:fillRect/>
          </a:stretch>
        </p:blipFill>
        <p:spPr>
          <a:xfrm>
            <a:off x="2566234" y="3973513"/>
            <a:ext cx="4139366" cy="2351087"/>
          </a:xfrm>
          <a:prstGeom prst="rect">
            <a:avLst/>
          </a:prstGeom>
        </p:spPr>
      </p:pic>
      <p:sp>
        <p:nvSpPr>
          <p:cNvPr id="6" name="Text Placeholder 5"/>
          <p:cNvSpPr>
            <a:spLocks noGrp="1"/>
          </p:cNvSpPr>
          <p:nvPr>
            <p:ph type="body" sz="quarter" idx="11"/>
          </p:nvPr>
        </p:nvSpPr>
        <p:spPr>
          <a:xfrm>
            <a:off x="0" y="6540500"/>
            <a:ext cx="9144000" cy="298450"/>
          </a:xfrm>
        </p:spPr>
        <p:txBody>
          <a:bodyPr/>
          <a:lstStyle/>
          <a:p>
            <a:r>
              <a:rPr lang="en-US" altLang="en-US" sz="900" dirty="0">
                <a:solidFill>
                  <a:srgbClr val="125F9A"/>
                </a:solidFill>
                <a:effectLst/>
                <a:latin typeface="Calibri" charset="0"/>
              </a:rPr>
              <a:t>©2020 McGraw-Hill Education. All rights reserved. Authorized only for instructor use in the classroom. No reproduction or further distribution permitted without the prior written consent of McGraw-Hill Education.</a:t>
            </a:r>
            <a:endParaRPr lang="en-US" altLang="en-US" sz="900" i="1" dirty="0">
              <a:solidFill>
                <a:srgbClr val="125F9A"/>
              </a:solidFill>
              <a:effectLst/>
              <a:latin typeface="Calibri" charset="0"/>
            </a:endParaRPr>
          </a:p>
        </p:txBody>
      </p:sp>
    </p:spTree>
    <p:extLst>
      <p:ext uri="{BB962C8B-B14F-4D97-AF65-F5344CB8AC3E}">
        <p14:creationId xmlns:p14="http://schemas.microsoft.com/office/powerpoint/2010/main" val="424153990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a:spLocks noGrp="1"/>
          </p:cNvSpPr>
          <p:nvPr>
            <p:ph type="title"/>
          </p:nvPr>
        </p:nvSpPr>
        <p:spPr>
          <a:xfrm>
            <a:off x="-6831" y="19958"/>
            <a:ext cx="9144000" cy="993034"/>
          </a:xfrm>
          <a:prstGeom prst="rect">
            <a:avLst/>
          </a:prstGeom>
        </p:spPr>
        <p:txBody>
          <a:bodyPr/>
          <a:lstStyle>
            <a:lvl1pPr>
              <a:defRPr/>
            </a:lvl1pPr>
          </a:lstStyle>
          <a:p>
            <a:pPr algn="ctr"/>
            <a:r>
              <a:rPr lang="en-US" dirty="0">
                <a:ea typeface="MS PGothic" charset="0"/>
              </a:rPr>
              <a:t>Percentage of Firms in Developed Countries with a Supply Chain Code of Conduct, 2006-2015</a:t>
            </a:r>
          </a:p>
        </p:txBody>
      </p:sp>
      <p:sp>
        <p:nvSpPr>
          <p:cNvPr id="4" name="Content Placeholder 3"/>
          <p:cNvSpPr>
            <a:spLocks noGrp="1"/>
          </p:cNvSpPr>
          <p:nvPr>
            <p:ph sz="quarter" idx="12"/>
          </p:nvPr>
        </p:nvSpPr>
        <p:spPr>
          <a:xfrm>
            <a:off x="7162800" y="1042020"/>
            <a:ext cx="1446228" cy="358792"/>
          </a:xfrm>
        </p:spPr>
        <p:txBody>
          <a:bodyPr/>
          <a:lstStyle/>
          <a:p>
            <a:r>
              <a:rPr lang="en-US" sz="1800" dirty="0">
                <a:latin typeface="Tahoma" panose="020B0604030504040204" pitchFamily="34" charset="0"/>
                <a:ea typeface="Tahoma" panose="020B0604030504040204" pitchFamily="34" charset="0"/>
                <a:cs typeface="Tahoma" panose="020B0604030504040204" pitchFamily="34" charset="0"/>
              </a:rPr>
              <a:t>Figure 17.2</a:t>
            </a:r>
          </a:p>
        </p:txBody>
      </p:sp>
      <p:sp>
        <p:nvSpPr>
          <p:cNvPr id="5" name="Content Placeholder 4"/>
          <p:cNvSpPr>
            <a:spLocks noGrp="1"/>
          </p:cNvSpPr>
          <p:nvPr>
            <p:ph sz="quarter" idx="13"/>
          </p:nvPr>
        </p:nvSpPr>
        <p:spPr>
          <a:xfrm>
            <a:off x="1919514" y="1235528"/>
            <a:ext cx="5314950" cy="222250"/>
          </a:xfrm>
        </p:spPr>
        <p:txBody>
          <a:bodyPr/>
          <a:lstStyle/>
          <a:p>
            <a:r>
              <a:rPr lang="en-GB" dirty="0"/>
              <a:t>Copyright © McGraw-Hill Education. Permission required for reproduction or display. </a:t>
            </a:r>
          </a:p>
        </p:txBody>
      </p:sp>
      <p:pic>
        <p:nvPicPr>
          <p:cNvPr id="2" name="Picture 1" descr="This bar graph shows a continual rise in the percentage of firms in developed countries with a supply chain code of conduct, between 2006 and 20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8225" y="1555778"/>
            <a:ext cx="6886575" cy="4692622"/>
          </a:xfrm>
          <a:prstGeom prst="rect">
            <a:avLst/>
          </a:prstGeom>
        </p:spPr>
      </p:pic>
      <p:sp>
        <p:nvSpPr>
          <p:cNvPr id="6" name="TextBox 5">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rId5" action="ppaction://hlinksldjump"/>
              </a:rPr>
              <a:t>Access the text alternative for these images.</a:t>
            </a:r>
            <a:endParaRPr lang="en-US" sz="800" dirty="0"/>
          </a:p>
        </p:txBody>
      </p:sp>
    </p:spTree>
    <p:extLst>
      <p:ext uri="{BB962C8B-B14F-4D97-AF65-F5344CB8AC3E}">
        <p14:creationId xmlns:p14="http://schemas.microsoft.com/office/powerpoint/2010/main" val="2698323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228600" y="6350"/>
            <a:ext cx="8686800" cy="984250"/>
          </a:xfrm>
          <a:prstGeom prst="rect">
            <a:avLst/>
          </a:prstGeom>
        </p:spPr>
        <p:txBody>
          <a:bodyPr/>
          <a:lstStyle>
            <a:lvl1pPr>
              <a:defRPr/>
            </a:lvl1pPr>
          </a:lstStyle>
          <a:p>
            <a:pPr algn="ctr"/>
            <a:r>
              <a:rPr lang="en-US" dirty="0">
                <a:ea typeface="MS PGothic" charset="0"/>
              </a:rPr>
              <a:t>Private Regulation of the </a:t>
            </a:r>
            <a:br>
              <a:rPr lang="en-US" dirty="0">
                <a:ea typeface="MS PGothic" charset="0"/>
              </a:rPr>
            </a:br>
            <a:r>
              <a:rPr lang="en-US" dirty="0">
                <a:ea typeface="MS PGothic" charset="0"/>
              </a:rPr>
              <a:t>Business – Supplier Relationship</a:t>
            </a:r>
            <a:r>
              <a:rPr lang="en-US" sz="800" dirty="0">
                <a:ea typeface="MS PGothic" charset="0"/>
              </a:rPr>
              <a:t>3</a:t>
            </a:r>
            <a:endParaRPr lang="en-US" dirty="0"/>
          </a:p>
        </p:txBody>
      </p:sp>
      <p:sp>
        <p:nvSpPr>
          <p:cNvPr id="3" name="Content Placeholder 2"/>
          <p:cNvSpPr>
            <a:spLocks noGrp="1"/>
          </p:cNvSpPr>
          <p:nvPr>
            <p:ph type="body" sz="quarter" idx="10"/>
          </p:nvPr>
        </p:nvSpPr>
        <p:spPr>
          <a:xfrm>
            <a:off x="685800" y="1219200"/>
            <a:ext cx="7162800" cy="5029200"/>
          </a:xfrm>
        </p:spPr>
        <p:txBody>
          <a:bodyPr/>
          <a:lstStyle/>
          <a:p>
            <a:pPr marL="0" indent="0">
              <a:lnSpc>
                <a:spcPct val="100000"/>
              </a:lnSpc>
              <a:buNone/>
            </a:pPr>
            <a:r>
              <a:rPr lang="en-US" sz="3200" dirty="0"/>
              <a:t>Factors Affecting Adoption of Chain Codes of Conduct</a:t>
            </a:r>
          </a:p>
          <a:p>
            <a:pPr marL="0" indent="0">
              <a:lnSpc>
                <a:spcPct val="100000"/>
              </a:lnSpc>
              <a:buNone/>
            </a:pPr>
            <a:endParaRPr lang="en-US" sz="3200" dirty="0"/>
          </a:p>
          <a:p>
            <a:pPr marL="0" indent="0">
              <a:lnSpc>
                <a:spcPct val="100000"/>
              </a:lnSpc>
              <a:buNone/>
            </a:pPr>
            <a:r>
              <a:rPr lang="en-US" sz="3200" dirty="0"/>
              <a:t>Reasons Why Firms Invest in Supplier Social Responsibility</a:t>
            </a:r>
          </a:p>
          <a:p>
            <a:pPr marL="0" indent="0">
              <a:lnSpc>
                <a:spcPct val="100000"/>
              </a:lnSpc>
              <a:buNone/>
            </a:pPr>
            <a:endParaRPr lang="en-US" sz="3200" dirty="0"/>
          </a:p>
          <a:p>
            <a:pPr marL="0" indent="0">
              <a:lnSpc>
                <a:spcPct val="100000"/>
              </a:lnSpc>
              <a:buNone/>
            </a:pPr>
            <a:r>
              <a:rPr lang="en-US" sz="3200" dirty="0"/>
              <a:t>Common Industry-wide Standards</a:t>
            </a:r>
          </a:p>
          <a:p>
            <a:pPr marL="0" indent="0">
              <a:buNone/>
            </a:pPr>
            <a:endParaRPr lang="en-US" sz="2000" dirty="0"/>
          </a:p>
          <a:p>
            <a:pPr marL="0" indent="0">
              <a:buNone/>
            </a:pPr>
            <a:endParaRPr lang="en-US" sz="2000" dirty="0"/>
          </a:p>
        </p:txBody>
      </p:sp>
      <p:pic>
        <p:nvPicPr>
          <p:cNvPr id="4" name="Picture 3">
            <a:extLst>
              <a:ext uri="{FF2B5EF4-FFF2-40B4-BE49-F238E27FC236}">
                <a16:creationId xmlns:a16="http://schemas.microsoft.com/office/drawing/2014/main" id="{C713DC90-5916-44B1-93B2-B75EEF31BD16}"/>
              </a:ext>
            </a:extLst>
          </p:cNvPr>
          <p:cNvPicPr>
            <a:picLocks noChangeAspect="1"/>
          </p:cNvPicPr>
          <p:nvPr/>
        </p:nvPicPr>
        <p:blipFill>
          <a:blip r:embed="rId3"/>
          <a:stretch>
            <a:fillRect/>
          </a:stretch>
        </p:blipFill>
        <p:spPr>
          <a:xfrm>
            <a:off x="6708502" y="4583714"/>
            <a:ext cx="2206898" cy="1664686"/>
          </a:xfrm>
          <a:prstGeom prst="rect">
            <a:avLst/>
          </a:prstGeom>
          <a:ln w="28575" cmpd="sng">
            <a:noFill/>
          </a:ln>
        </p:spPr>
      </p:pic>
    </p:spTree>
    <p:extLst>
      <p:ext uri="{BB962C8B-B14F-4D97-AF65-F5344CB8AC3E}">
        <p14:creationId xmlns:p14="http://schemas.microsoft.com/office/powerpoint/2010/main" val="674926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457200" y="34472"/>
            <a:ext cx="8229600" cy="999794"/>
          </a:xfrm>
          <a:prstGeom prst="rect">
            <a:avLst/>
          </a:prstGeom>
        </p:spPr>
        <p:txBody>
          <a:bodyPr/>
          <a:lstStyle>
            <a:lvl1pPr>
              <a:defRPr/>
            </a:lvl1pPr>
          </a:lstStyle>
          <a:p>
            <a:pPr algn="ctr"/>
            <a:r>
              <a:rPr lang="en-US" dirty="0"/>
              <a:t>Drivers of Social and Environmental Responsibility in Supply Chains</a:t>
            </a:r>
          </a:p>
        </p:txBody>
      </p:sp>
      <p:sp>
        <p:nvSpPr>
          <p:cNvPr id="8" name="Content Placeholder 7"/>
          <p:cNvSpPr>
            <a:spLocks noGrp="1"/>
          </p:cNvSpPr>
          <p:nvPr>
            <p:ph sz="quarter" idx="12"/>
          </p:nvPr>
        </p:nvSpPr>
        <p:spPr>
          <a:xfrm>
            <a:off x="7162800" y="1119493"/>
            <a:ext cx="1390650" cy="328307"/>
          </a:xfrm>
        </p:spPr>
        <p:txBody>
          <a:bodyPr/>
          <a:lstStyle/>
          <a:p>
            <a:r>
              <a:rPr lang="en-US" sz="1800" dirty="0">
                <a:latin typeface="Tahoma" panose="020B0604030504040204" pitchFamily="34" charset="0"/>
                <a:ea typeface="Tahoma" panose="020B0604030504040204" pitchFamily="34" charset="0"/>
                <a:cs typeface="Tahoma" panose="020B0604030504040204" pitchFamily="34" charset="0"/>
              </a:rPr>
              <a:t>Figure 17.3</a:t>
            </a:r>
          </a:p>
        </p:txBody>
      </p:sp>
      <p:sp>
        <p:nvSpPr>
          <p:cNvPr id="9" name="Content Placeholder 8"/>
          <p:cNvSpPr>
            <a:spLocks noGrp="1"/>
          </p:cNvSpPr>
          <p:nvPr>
            <p:ph sz="quarter" idx="13"/>
          </p:nvPr>
        </p:nvSpPr>
        <p:spPr>
          <a:xfrm>
            <a:off x="2171700" y="1219200"/>
            <a:ext cx="4800600" cy="304800"/>
          </a:xfrm>
        </p:spPr>
        <p:txBody>
          <a:bodyPr/>
          <a:lstStyle/>
          <a:p>
            <a:r>
              <a:rPr lang="en-GB" dirty="0"/>
              <a:t>Copyright © McGraw-Hill Education. Permission required for reproduction or display. </a:t>
            </a:r>
          </a:p>
        </p:txBody>
      </p:sp>
      <p:pic>
        <p:nvPicPr>
          <p:cNvPr id="3" name="Picture 2" descr="This bar graph illustrates the reasons that companies invest in supplier social and environmental responsibility, as of 20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804987"/>
            <a:ext cx="7854634" cy="3699489"/>
          </a:xfrm>
          <a:prstGeom prst="rect">
            <a:avLst/>
          </a:prstGeom>
        </p:spPr>
      </p:pic>
      <p:sp>
        <p:nvSpPr>
          <p:cNvPr id="6" name="TextBox 5">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rId5" action="ppaction://hlinksldjump"/>
              </a:rPr>
              <a:t>Access the text alternative for these images.</a:t>
            </a:r>
            <a:endParaRPr lang="en-US" sz="800" dirty="0"/>
          </a:p>
        </p:txBody>
      </p:sp>
    </p:spTree>
    <p:extLst>
      <p:ext uri="{BB962C8B-B14F-4D97-AF65-F5344CB8AC3E}">
        <p14:creationId xmlns:p14="http://schemas.microsoft.com/office/powerpoint/2010/main" val="11751782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99836" y="459014"/>
            <a:ext cx="8229600" cy="546100"/>
          </a:xfrm>
          <a:prstGeom prst="rect">
            <a:avLst/>
          </a:prstGeom>
        </p:spPr>
        <p:txBody>
          <a:bodyPr/>
          <a:lstStyle>
            <a:lvl1pPr>
              <a:defRPr/>
            </a:lvl1pPr>
          </a:lstStyle>
          <a:p>
            <a:pPr algn="ctr"/>
            <a:r>
              <a:rPr lang="en-US" sz="3400" b="1" dirty="0">
                <a:solidFill>
                  <a:srgbClr val="125F9A"/>
                </a:solidFill>
                <a:latin typeface="+mn-lt"/>
              </a:rPr>
              <a:t>Supply Chain Auditing</a:t>
            </a:r>
            <a:r>
              <a:rPr lang="en-US" sz="800" b="1" dirty="0">
                <a:solidFill>
                  <a:srgbClr val="125F9A"/>
                </a:solidFill>
                <a:latin typeface="+mn-lt"/>
              </a:rPr>
              <a:t>1</a:t>
            </a:r>
            <a:r>
              <a:rPr lang="en-US" sz="3400" b="1" dirty="0">
                <a:solidFill>
                  <a:srgbClr val="125F9A"/>
                </a:solidFill>
                <a:latin typeface="+mn-lt"/>
              </a:rPr>
              <a:t> </a:t>
            </a:r>
          </a:p>
        </p:txBody>
      </p:sp>
      <p:sp>
        <p:nvSpPr>
          <p:cNvPr id="3" name="Content Placeholder 2"/>
          <p:cNvSpPr>
            <a:spLocks noGrp="1"/>
          </p:cNvSpPr>
          <p:nvPr>
            <p:ph type="body" sz="quarter" idx="10"/>
          </p:nvPr>
        </p:nvSpPr>
        <p:spPr>
          <a:xfrm>
            <a:off x="609599" y="1676400"/>
            <a:ext cx="7924799" cy="4572000"/>
          </a:xfrm>
        </p:spPr>
        <p:txBody>
          <a:bodyPr/>
          <a:lstStyle/>
          <a:p>
            <a:pPr marL="0" indent="0">
              <a:buNone/>
            </a:pPr>
            <a:r>
              <a:rPr lang="en-US" sz="3200" b="0" dirty="0"/>
              <a:t>A </a:t>
            </a:r>
            <a:r>
              <a:rPr lang="en-US" sz="3200" dirty="0"/>
              <a:t>supply chain audit </a:t>
            </a:r>
            <a:r>
              <a:rPr lang="en-US" sz="3200" b="0" dirty="0"/>
              <a:t>monitors a supplier’s performance to determine if it is in compliance with the relevant code of conduct. </a:t>
            </a:r>
          </a:p>
          <a:p>
            <a:pPr marL="0" indent="0">
              <a:buNone/>
            </a:pPr>
            <a:endParaRPr lang="en-US" sz="3200" b="0" dirty="0"/>
          </a:p>
          <a:p>
            <a:pPr marL="0" indent="0">
              <a:buNone/>
            </a:pPr>
            <a:r>
              <a:rPr lang="en-US" sz="3200" b="0" dirty="0"/>
              <a:t>Choices in carrying out an audit:</a:t>
            </a:r>
          </a:p>
          <a:p>
            <a:pPr lvl="1">
              <a:buClr>
                <a:schemeClr val="accent1"/>
              </a:buClr>
              <a:buFont typeface="Arial" panose="020B0604020202020204" pitchFamily="34" charset="0"/>
              <a:buChar char="•"/>
            </a:pPr>
            <a:r>
              <a:rPr lang="en-US" sz="3200" dirty="0"/>
              <a:t>Internal audit.</a:t>
            </a:r>
          </a:p>
          <a:p>
            <a:pPr lvl="1">
              <a:buClr>
                <a:schemeClr val="accent1"/>
              </a:buClr>
              <a:buFont typeface="Arial" panose="020B0604020202020204" pitchFamily="34" charset="0"/>
              <a:buChar char="•"/>
            </a:pPr>
            <a:r>
              <a:rPr lang="en-US" sz="3200" dirty="0"/>
              <a:t>External audit or a third-party audit.</a:t>
            </a:r>
          </a:p>
          <a:p>
            <a:pPr lvl="1">
              <a:buClr>
                <a:schemeClr val="accent1"/>
              </a:buClr>
              <a:buFont typeface="Arial" panose="020B0604020202020204" pitchFamily="34" charset="0"/>
              <a:buChar char="•"/>
            </a:pPr>
            <a:r>
              <a:rPr lang="en-US" sz="3200" dirty="0"/>
              <a:t>Crowd-Sourced Audit</a:t>
            </a:r>
          </a:p>
          <a:p>
            <a:pPr marL="0" indent="0">
              <a:buNone/>
            </a:pPr>
            <a:endParaRPr lang="en-US" sz="3800" dirty="0"/>
          </a:p>
        </p:txBody>
      </p:sp>
      <p:pic>
        <p:nvPicPr>
          <p:cNvPr id="4" name="Picture Placeholder 3"/>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16997" r="16997"/>
          <a:stretch>
            <a:fillRect/>
          </a:stretch>
        </p:blipFill>
        <p:spPr>
          <a:xfrm>
            <a:off x="7507164" y="3657600"/>
            <a:ext cx="1207031" cy="1530869"/>
          </a:xfrm>
          <a:ln>
            <a:noFill/>
          </a:ln>
        </p:spPr>
      </p:pic>
    </p:spTree>
    <p:extLst>
      <p:ext uri="{BB962C8B-B14F-4D97-AF65-F5344CB8AC3E}">
        <p14:creationId xmlns:p14="http://schemas.microsoft.com/office/powerpoint/2010/main" val="2593295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a:xfrm>
            <a:off x="457200" y="457200"/>
            <a:ext cx="8229600" cy="654050"/>
          </a:xfrm>
          <a:prstGeom prst="rect">
            <a:avLst/>
          </a:prstGeom>
        </p:spPr>
        <p:txBody>
          <a:bodyPr/>
          <a:lstStyle>
            <a:lvl1pPr>
              <a:defRPr/>
            </a:lvl1pPr>
          </a:lstStyle>
          <a:p>
            <a:pPr algn="ctr"/>
            <a:r>
              <a:rPr lang="en-US" dirty="0"/>
              <a:t>Audit – Drawbacks </a:t>
            </a:r>
          </a:p>
        </p:txBody>
      </p:sp>
      <p:sp>
        <p:nvSpPr>
          <p:cNvPr id="3" name="Content Placeholder 2"/>
          <p:cNvSpPr>
            <a:spLocks noGrp="1"/>
          </p:cNvSpPr>
          <p:nvPr>
            <p:ph type="body" sz="quarter" idx="10"/>
          </p:nvPr>
        </p:nvSpPr>
        <p:spPr>
          <a:xfrm>
            <a:off x="685800" y="1219200"/>
            <a:ext cx="6019800" cy="4876800"/>
          </a:xfrm>
        </p:spPr>
        <p:txBody>
          <a:bodyPr/>
          <a:lstStyle/>
          <a:p>
            <a:pPr marL="0" indent="0">
              <a:lnSpc>
                <a:spcPct val="150000"/>
              </a:lnSpc>
              <a:buNone/>
            </a:pPr>
            <a:r>
              <a:rPr lang="en-US" sz="3200" dirty="0"/>
              <a:t>Audits are</a:t>
            </a:r>
          </a:p>
          <a:p>
            <a:pPr>
              <a:lnSpc>
                <a:spcPct val="150000"/>
              </a:lnSpc>
            </a:pPr>
            <a:r>
              <a:rPr lang="en-US" sz="3200" dirty="0"/>
              <a:t>expensive and </a:t>
            </a:r>
          </a:p>
          <a:p>
            <a:pPr>
              <a:lnSpc>
                <a:spcPct val="150000"/>
              </a:lnSpc>
            </a:pPr>
            <a:r>
              <a:rPr lang="en-US" sz="3200" dirty="0"/>
              <a:t>time-consuming. </a:t>
            </a:r>
          </a:p>
          <a:p>
            <a:pPr>
              <a:lnSpc>
                <a:spcPct val="150000"/>
              </a:lnSpc>
            </a:pPr>
            <a:r>
              <a:rPr lang="en-US" sz="3200" dirty="0"/>
              <a:t>not always unannounced. </a:t>
            </a:r>
          </a:p>
        </p:txBody>
      </p:sp>
      <p:pic>
        <p:nvPicPr>
          <p:cNvPr id="6" name="Picture 5"/>
          <p:cNvPicPr>
            <a:picLocks noChangeAspect="1"/>
          </p:cNvPicPr>
          <p:nvPr/>
        </p:nvPicPr>
        <p:blipFill>
          <a:blip r:embed="rId3"/>
          <a:stretch>
            <a:fillRect/>
          </a:stretch>
        </p:blipFill>
        <p:spPr>
          <a:xfrm>
            <a:off x="6553200" y="2667000"/>
            <a:ext cx="2498377" cy="1905000"/>
          </a:xfrm>
          <a:prstGeom prst="rect">
            <a:avLst/>
          </a:prstGeom>
          <a:ln w="28575" cmpd="sng">
            <a:noFill/>
          </a:ln>
        </p:spPr>
      </p:pic>
    </p:spTree>
    <p:extLst>
      <p:ext uri="{BB962C8B-B14F-4D97-AF65-F5344CB8AC3E}">
        <p14:creationId xmlns:p14="http://schemas.microsoft.com/office/powerpoint/2010/main" val="780462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95300" y="442063"/>
            <a:ext cx="8229600" cy="529487"/>
          </a:xfrm>
          <a:prstGeom prst="rect">
            <a:avLst/>
          </a:prstGeom>
        </p:spPr>
        <p:txBody>
          <a:bodyPr/>
          <a:lstStyle>
            <a:lvl1pPr>
              <a:defRPr/>
            </a:lvl1pPr>
          </a:lstStyle>
          <a:p>
            <a:pPr algn="ctr"/>
            <a:r>
              <a:rPr lang="en-US" dirty="0"/>
              <a:t>Supply Chain Auditing</a:t>
            </a:r>
            <a:r>
              <a:rPr lang="en-US" sz="800" dirty="0"/>
              <a:t>2</a:t>
            </a:r>
            <a:endParaRPr lang="en-US" dirty="0"/>
          </a:p>
        </p:txBody>
      </p:sp>
      <p:sp>
        <p:nvSpPr>
          <p:cNvPr id="3" name="Content Placeholder 2"/>
          <p:cNvSpPr>
            <a:spLocks noGrp="1"/>
          </p:cNvSpPr>
          <p:nvPr>
            <p:ph type="body" sz="quarter" idx="10"/>
          </p:nvPr>
        </p:nvSpPr>
        <p:spPr>
          <a:xfrm>
            <a:off x="685800" y="1447800"/>
            <a:ext cx="4876800" cy="4343400"/>
          </a:xfrm>
        </p:spPr>
        <p:txBody>
          <a:bodyPr/>
          <a:lstStyle/>
          <a:p>
            <a:pPr marL="0" indent="0">
              <a:buNone/>
            </a:pPr>
            <a:r>
              <a:rPr lang="en-US" sz="3200" dirty="0"/>
              <a:t>Companies are working together to audit major suppliers and to share results. </a:t>
            </a:r>
          </a:p>
          <a:p>
            <a:pPr marL="0" indent="0">
              <a:buNone/>
            </a:pPr>
            <a:endParaRPr lang="en-US" sz="3200" dirty="0"/>
          </a:p>
          <a:p>
            <a:r>
              <a:rPr lang="en-US" sz="3200" dirty="0"/>
              <a:t>To avoid </a:t>
            </a:r>
            <a:r>
              <a:rPr lang="en-US" sz="3200" i="1" dirty="0"/>
              <a:t>audit fatigue</a:t>
            </a:r>
          </a:p>
          <a:p>
            <a:endParaRPr lang="en-US" sz="3200" i="1" dirty="0"/>
          </a:p>
          <a:p>
            <a:r>
              <a:rPr lang="en-US" sz="3200" dirty="0"/>
              <a:t>To spare companies from duplicating efforts</a:t>
            </a:r>
            <a:endParaRPr lang="en-US" sz="3200" strike="sngStrike" dirty="0"/>
          </a:p>
        </p:txBody>
      </p:sp>
      <p:pic>
        <p:nvPicPr>
          <p:cNvPr id="4" name="Picture 3"/>
          <p:cNvPicPr>
            <a:picLocks noChangeAspect="1"/>
          </p:cNvPicPr>
          <p:nvPr/>
        </p:nvPicPr>
        <p:blipFill>
          <a:blip r:embed="rId3"/>
          <a:stretch>
            <a:fillRect/>
          </a:stretch>
        </p:blipFill>
        <p:spPr>
          <a:xfrm>
            <a:off x="5610605" y="2438400"/>
            <a:ext cx="3380995" cy="2209800"/>
          </a:xfrm>
          <a:prstGeom prst="rect">
            <a:avLst/>
          </a:prstGeom>
          <a:ln w="28575" cmpd="sng">
            <a:noFill/>
          </a:ln>
        </p:spPr>
      </p:pic>
    </p:spTree>
    <p:extLst>
      <p:ext uri="{BB962C8B-B14F-4D97-AF65-F5344CB8AC3E}">
        <p14:creationId xmlns:p14="http://schemas.microsoft.com/office/powerpoint/2010/main" val="1054862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838200" y="76200"/>
            <a:ext cx="7086599" cy="914400"/>
          </a:xfrm>
          <a:prstGeom prst="rect">
            <a:avLst/>
          </a:prstGeom>
        </p:spPr>
        <p:txBody>
          <a:bodyPr/>
          <a:lstStyle>
            <a:lvl1pPr>
              <a:defRPr/>
            </a:lvl1pPr>
          </a:lstStyle>
          <a:p>
            <a:pPr algn="ctr"/>
            <a:r>
              <a:rPr lang="en-US" dirty="0"/>
              <a:t>What do companies do when </a:t>
            </a:r>
            <a:br>
              <a:rPr lang="en-US" dirty="0"/>
            </a:br>
            <a:r>
              <a:rPr lang="en-US" dirty="0"/>
              <a:t>an audit reveals a gap?</a:t>
            </a:r>
          </a:p>
        </p:txBody>
      </p:sp>
      <p:sp>
        <p:nvSpPr>
          <p:cNvPr id="3" name="Content Placeholder 2"/>
          <p:cNvSpPr>
            <a:spLocks noGrp="1"/>
          </p:cNvSpPr>
          <p:nvPr>
            <p:ph type="body" sz="quarter" idx="10"/>
          </p:nvPr>
        </p:nvSpPr>
        <p:spPr>
          <a:xfrm>
            <a:off x="685799" y="1752600"/>
            <a:ext cx="5313937" cy="4191000"/>
          </a:xfrm>
        </p:spPr>
        <p:txBody>
          <a:bodyPr/>
          <a:lstStyle/>
          <a:p>
            <a:pPr marL="0" indent="0">
              <a:buNone/>
            </a:pPr>
            <a:r>
              <a:rPr lang="en-US" sz="3200" dirty="0"/>
              <a:t>Most audits turn up at least some instances in which a company’s global operations are not in compliance. </a:t>
            </a:r>
          </a:p>
          <a:p>
            <a:pPr marL="0" indent="0">
              <a:buNone/>
            </a:pPr>
            <a:endParaRPr lang="en-US" sz="3200" dirty="0"/>
          </a:p>
          <a:p>
            <a:r>
              <a:rPr lang="en-US" sz="3200" dirty="0"/>
              <a:t>Terminate a supplier</a:t>
            </a:r>
          </a:p>
          <a:p>
            <a:endParaRPr lang="en-US" sz="3200" dirty="0"/>
          </a:p>
          <a:p>
            <a:r>
              <a:rPr lang="en-US" sz="3200" dirty="0"/>
              <a:t>Develop supplier capabilities</a:t>
            </a:r>
          </a:p>
        </p:txBody>
      </p:sp>
      <p:pic>
        <p:nvPicPr>
          <p:cNvPr id="4" name="Picture 3"/>
          <p:cNvPicPr>
            <a:picLocks noChangeAspect="1"/>
          </p:cNvPicPr>
          <p:nvPr/>
        </p:nvPicPr>
        <p:blipFill>
          <a:blip r:embed="rId3"/>
          <a:stretch>
            <a:fillRect/>
          </a:stretch>
        </p:blipFill>
        <p:spPr>
          <a:xfrm>
            <a:off x="6388690" y="3429000"/>
            <a:ext cx="2665529" cy="2895599"/>
          </a:xfrm>
          <a:prstGeom prst="rect">
            <a:avLst/>
          </a:prstGeom>
          <a:ln w="28575" cmpd="sng">
            <a:noFill/>
          </a:ln>
        </p:spPr>
      </p:pic>
    </p:spTree>
    <p:extLst>
      <p:ext uri="{BB962C8B-B14F-4D97-AF65-F5344CB8AC3E}">
        <p14:creationId xmlns:p14="http://schemas.microsoft.com/office/powerpoint/2010/main" val="3478279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457200" y="12032"/>
            <a:ext cx="8229600" cy="978568"/>
          </a:xfrm>
          <a:prstGeom prst="rect">
            <a:avLst/>
          </a:prstGeom>
        </p:spPr>
        <p:txBody>
          <a:bodyPr/>
          <a:lstStyle>
            <a:lvl1pPr>
              <a:defRPr/>
            </a:lvl1pPr>
          </a:lstStyle>
          <a:p>
            <a:pPr algn="ctr"/>
            <a:r>
              <a:rPr lang="en-US" dirty="0"/>
              <a:t>Supplier Development and</a:t>
            </a:r>
            <a:br>
              <a:rPr lang="en-US" dirty="0"/>
            </a:br>
            <a:r>
              <a:rPr lang="en-US" dirty="0"/>
              <a:t>Capability Building</a:t>
            </a:r>
            <a:r>
              <a:rPr lang="en-US" sz="800" dirty="0"/>
              <a:t>1</a:t>
            </a:r>
            <a:endParaRPr lang="en-US" dirty="0"/>
          </a:p>
        </p:txBody>
      </p:sp>
      <p:sp>
        <p:nvSpPr>
          <p:cNvPr id="3" name="Content Placeholder 2"/>
          <p:cNvSpPr>
            <a:spLocks noGrp="1"/>
          </p:cNvSpPr>
          <p:nvPr>
            <p:ph type="body" sz="quarter" idx="10"/>
          </p:nvPr>
        </p:nvSpPr>
        <p:spPr>
          <a:xfrm>
            <a:off x="762000" y="1295400"/>
            <a:ext cx="7162800" cy="4800600"/>
          </a:xfrm>
        </p:spPr>
        <p:txBody>
          <a:bodyPr/>
          <a:lstStyle/>
          <a:p>
            <a:pPr marL="0" indent="0">
              <a:buNone/>
            </a:pPr>
            <a:r>
              <a:rPr lang="en-US" b="1" dirty="0"/>
              <a:t>Supplier development: </a:t>
            </a:r>
            <a:r>
              <a:rPr lang="en-US" dirty="0"/>
              <a:t>Activities undertaken by companies to improve the performance of firms in their supply chains. </a:t>
            </a:r>
          </a:p>
          <a:p>
            <a:pPr lvl="1">
              <a:buClr>
                <a:schemeClr val="accent1"/>
              </a:buClr>
              <a:buFont typeface="Arial" panose="020B0604020202020204" pitchFamily="34" charset="0"/>
              <a:buChar char="•"/>
            </a:pPr>
            <a:r>
              <a:rPr lang="en-US" dirty="0"/>
              <a:t>A lead firm may choose instead to invest time and resources to build the supplier’s capabilities rather than terminate or punish a supplier.</a:t>
            </a:r>
          </a:p>
          <a:p>
            <a:pPr marL="0" indent="0">
              <a:buNone/>
            </a:pPr>
            <a:r>
              <a:rPr lang="en-US" dirty="0"/>
              <a:t>Lead firms decide to engage in </a:t>
            </a:r>
            <a:r>
              <a:rPr lang="en-US" i="1" dirty="0"/>
              <a:t>capability-building </a:t>
            </a:r>
            <a:r>
              <a:rPr lang="en-US" dirty="0"/>
              <a:t>because the cost of switching suppliers may be too high. </a:t>
            </a:r>
          </a:p>
          <a:p>
            <a:pPr lvl="1">
              <a:buClr>
                <a:schemeClr val="accent1"/>
              </a:buClr>
              <a:buFont typeface="Arial" panose="020B0604020202020204" pitchFamily="34" charset="0"/>
              <a:buChar char="•"/>
            </a:pPr>
            <a:r>
              <a:rPr lang="en-US" dirty="0"/>
              <a:t>A supplier may have critical capabilities. </a:t>
            </a:r>
          </a:p>
          <a:p>
            <a:pPr lvl="1">
              <a:buClr>
                <a:schemeClr val="accent1"/>
              </a:buClr>
              <a:buFont typeface="Arial" panose="020B0604020202020204" pitchFamily="34" charset="0"/>
              <a:buChar char="•"/>
            </a:pPr>
            <a:r>
              <a:rPr lang="en-US" dirty="0"/>
              <a:t>The lead firm may feel a moral obligation to the workers and local community not to cause job loss. </a:t>
            </a:r>
          </a:p>
          <a:p>
            <a:pPr lvl="1">
              <a:buClr>
                <a:schemeClr val="accent1"/>
              </a:buClr>
              <a:buFont typeface="Arial" panose="020B0604020202020204" pitchFamily="34" charset="0"/>
              <a:buChar char="•"/>
            </a:pPr>
            <a:r>
              <a:rPr lang="en-US" dirty="0"/>
              <a:t>Other suppliers may not be readily available to take over the contract. </a:t>
            </a:r>
          </a:p>
        </p:txBody>
      </p:sp>
    </p:spTree>
    <p:extLst>
      <p:ext uri="{BB962C8B-B14F-4D97-AF65-F5344CB8AC3E}">
        <p14:creationId xmlns:p14="http://schemas.microsoft.com/office/powerpoint/2010/main" val="1232646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32376"/>
            <a:ext cx="8229600" cy="1019816"/>
          </a:xfrm>
          <a:prstGeom prst="rect">
            <a:avLst/>
          </a:prstGeom>
        </p:spPr>
        <p:txBody>
          <a:bodyPr/>
          <a:lstStyle>
            <a:lvl1pPr>
              <a:defRPr/>
            </a:lvl1pPr>
          </a:lstStyle>
          <a:p>
            <a:pPr algn="ctr"/>
            <a:r>
              <a:rPr lang="en-US" dirty="0"/>
              <a:t>Supplier Development and </a:t>
            </a:r>
            <a:br>
              <a:rPr lang="en-US" dirty="0"/>
            </a:br>
            <a:r>
              <a:rPr lang="en-US" dirty="0"/>
              <a:t>Capability Building</a:t>
            </a:r>
            <a:r>
              <a:rPr lang="en-US" sz="800" dirty="0"/>
              <a:t>2</a:t>
            </a:r>
            <a:endParaRPr lang="en-US" dirty="0"/>
          </a:p>
        </p:txBody>
      </p:sp>
      <p:sp>
        <p:nvSpPr>
          <p:cNvPr id="3" name="Content Placeholder 2"/>
          <p:cNvSpPr>
            <a:spLocks noGrp="1"/>
          </p:cNvSpPr>
          <p:nvPr>
            <p:ph type="body" sz="quarter" idx="10"/>
          </p:nvPr>
        </p:nvSpPr>
        <p:spPr>
          <a:xfrm>
            <a:off x="609600" y="1219200"/>
            <a:ext cx="8001000" cy="3810000"/>
          </a:xfrm>
        </p:spPr>
        <p:txBody>
          <a:bodyPr/>
          <a:lstStyle/>
          <a:p>
            <a:pPr marL="0" indent="0">
              <a:buNone/>
            </a:pPr>
            <a:r>
              <a:rPr lang="en-US" sz="3200" dirty="0"/>
              <a:t>Lead firms can provide a variety of rewards or incentives to suppliers that collaborate to build capabilities.</a:t>
            </a:r>
          </a:p>
          <a:p>
            <a:pPr marL="0" indent="0">
              <a:buNone/>
            </a:pPr>
            <a:endParaRPr lang="en-US" sz="3200" dirty="0"/>
          </a:p>
          <a:p>
            <a:pPr marL="0" indent="0">
              <a:buNone/>
            </a:pPr>
            <a:r>
              <a:rPr lang="en-US" sz="3200" dirty="0"/>
              <a:t>Supplier development may take several forms</a:t>
            </a:r>
          </a:p>
          <a:p>
            <a:pPr marL="0" indent="0">
              <a:buNone/>
            </a:pPr>
            <a:endParaRPr lang="en-US" sz="3200" dirty="0"/>
          </a:p>
          <a:p>
            <a:pPr marL="0" indent="0">
              <a:buNone/>
            </a:pPr>
            <a:r>
              <a:rPr lang="en-US" sz="3200" dirty="0"/>
              <a:t>Organizational mechanisms to resolve differences</a:t>
            </a:r>
          </a:p>
          <a:p>
            <a:pPr marL="0" indent="0">
              <a:buNone/>
            </a:pPr>
            <a:endParaRPr lang="en-US" dirty="0"/>
          </a:p>
        </p:txBody>
      </p:sp>
      <p:pic>
        <p:nvPicPr>
          <p:cNvPr id="4" name="Picture 3"/>
          <p:cNvPicPr>
            <a:picLocks noChangeAspect="1"/>
          </p:cNvPicPr>
          <p:nvPr/>
        </p:nvPicPr>
        <p:blipFill>
          <a:blip r:embed="rId3"/>
          <a:stretch>
            <a:fillRect/>
          </a:stretch>
        </p:blipFill>
        <p:spPr>
          <a:xfrm>
            <a:off x="6590071" y="4876800"/>
            <a:ext cx="2020529" cy="1524000"/>
          </a:xfrm>
          <a:prstGeom prst="rect">
            <a:avLst/>
          </a:prstGeom>
          <a:ln w="28575" cmpd="sng">
            <a:noFill/>
          </a:ln>
        </p:spPr>
      </p:pic>
    </p:spTree>
    <p:extLst>
      <p:ext uri="{BB962C8B-B14F-4D97-AF65-F5344CB8AC3E}">
        <p14:creationId xmlns:p14="http://schemas.microsoft.com/office/powerpoint/2010/main" val="20533879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1269332" y="0"/>
            <a:ext cx="6629400" cy="1066800"/>
          </a:xfrm>
          <a:prstGeom prst="rect">
            <a:avLst/>
          </a:prstGeom>
        </p:spPr>
        <p:txBody>
          <a:bodyPr/>
          <a:lstStyle>
            <a:lvl1pPr>
              <a:defRPr/>
            </a:lvl1pPr>
          </a:lstStyle>
          <a:p>
            <a:pPr algn="ctr"/>
            <a:r>
              <a:rPr lang="en-US" dirty="0"/>
              <a:t>Supplier Development and Capability Building - Benefits</a:t>
            </a:r>
          </a:p>
        </p:txBody>
      </p:sp>
      <p:sp>
        <p:nvSpPr>
          <p:cNvPr id="3" name="Content Placeholder 2"/>
          <p:cNvSpPr>
            <a:spLocks noGrp="1"/>
          </p:cNvSpPr>
          <p:nvPr>
            <p:ph type="body" sz="quarter" idx="10"/>
          </p:nvPr>
        </p:nvSpPr>
        <p:spPr>
          <a:xfrm>
            <a:off x="609600" y="2286000"/>
            <a:ext cx="4703594" cy="3200400"/>
          </a:xfrm>
        </p:spPr>
        <p:txBody>
          <a:bodyPr/>
          <a:lstStyle/>
          <a:p>
            <a:pPr marL="63500" indent="0">
              <a:buNone/>
            </a:pPr>
            <a:r>
              <a:rPr lang="en-US" dirty="0"/>
              <a:t>Research shows that when companies invest in suppliers and their employees, exchange knowledge, and collaborate on improvements, they create </a:t>
            </a:r>
            <a:r>
              <a:rPr lang="en-US" i="1" dirty="0"/>
              <a:t>shared value </a:t>
            </a:r>
            <a:r>
              <a:rPr lang="en-US" dirty="0"/>
              <a:t>that benefits both parties. </a:t>
            </a:r>
          </a:p>
        </p:txBody>
      </p:sp>
      <p:pic>
        <p:nvPicPr>
          <p:cNvPr id="7" name="Picture 6"/>
          <p:cNvPicPr>
            <a:picLocks noChangeAspect="1"/>
          </p:cNvPicPr>
          <p:nvPr/>
        </p:nvPicPr>
        <p:blipFill>
          <a:blip r:embed="rId2"/>
          <a:stretch>
            <a:fillRect/>
          </a:stretch>
        </p:blipFill>
        <p:spPr>
          <a:xfrm>
            <a:off x="5541794" y="2523043"/>
            <a:ext cx="3517900" cy="2421514"/>
          </a:xfrm>
          <a:prstGeom prst="rect">
            <a:avLst/>
          </a:prstGeom>
          <a:ln w="28575" cmpd="sng">
            <a:noFill/>
          </a:ln>
        </p:spPr>
      </p:pic>
    </p:spTree>
    <p:extLst>
      <p:ext uri="{BB962C8B-B14F-4D97-AF65-F5344CB8AC3E}">
        <p14:creationId xmlns:p14="http://schemas.microsoft.com/office/powerpoint/2010/main" val="1134233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7199"/>
            <a:ext cx="8229600" cy="609601"/>
          </a:xfrm>
          <a:prstGeom prst="rect">
            <a:avLst/>
          </a:prstGeom>
        </p:spPr>
        <p:txBody>
          <a:bodyPr/>
          <a:lstStyle>
            <a:lvl1pPr>
              <a:defRPr/>
            </a:lvl1pPr>
          </a:lstStyle>
          <a:p>
            <a:pPr algn="ctr"/>
            <a:r>
              <a:rPr lang="en-US" dirty="0">
                <a:ea typeface="MS PGothic" charset="0"/>
              </a:rPr>
              <a:t>Suppliers</a:t>
            </a:r>
          </a:p>
        </p:txBody>
      </p:sp>
      <p:sp>
        <p:nvSpPr>
          <p:cNvPr id="3" name="Content Placeholder 2"/>
          <p:cNvSpPr>
            <a:spLocks noGrp="1"/>
          </p:cNvSpPr>
          <p:nvPr>
            <p:ph type="body" sz="quarter" idx="10"/>
          </p:nvPr>
        </p:nvSpPr>
        <p:spPr>
          <a:xfrm>
            <a:off x="805542" y="1600200"/>
            <a:ext cx="4648200" cy="4191000"/>
          </a:xfrm>
        </p:spPr>
        <p:txBody>
          <a:bodyPr/>
          <a:lstStyle/>
          <a:p>
            <a:pPr marL="31813" indent="0">
              <a:buNone/>
              <a:defRPr/>
            </a:pPr>
            <a:r>
              <a:rPr lang="en-US" sz="3200" b="1" dirty="0"/>
              <a:t>Supplier</a:t>
            </a:r>
            <a:r>
              <a:rPr lang="en-US" b="1" dirty="0"/>
              <a:t> </a:t>
            </a:r>
            <a:r>
              <a:rPr lang="en-US" dirty="0"/>
              <a:t>An organization that provides goods or services to another organization. </a:t>
            </a:r>
          </a:p>
          <a:p>
            <a:pPr marL="31813" indent="0">
              <a:buNone/>
              <a:defRPr/>
            </a:pPr>
            <a:endParaRPr lang="en-US" sz="2800" b="1" dirty="0"/>
          </a:p>
          <a:p>
            <a:pPr marL="31813" indent="0">
              <a:buNone/>
              <a:defRPr/>
            </a:pPr>
            <a:r>
              <a:rPr lang="en-US" sz="3200" b="1" dirty="0"/>
              <a:t>Supplier </a:t>
            </a:r>
            <a:r>
              <a:rPr lang="en-US" sz="3200" b="1" i="1" dirty="0"/>
              <a:t>Tier </a:t>
            </a:r>
            <a:r>
              <a:rPr lang="en-US" sz="3200" b="1" dirty="0"/>
              <a:t>or Level</a:t>
            </a:r>
          </a:p>
          <a:p>
            <a:pPr marL="31813" indent="0">
              <a:buNone/>
              <a:defRPr/>
            </a:pPr>
            <a:endParaRPr lang="en-US" sz="3200" b="1" dirty="0">
              <a:ea typeface="MS PGothic" charset="0"/>
            </a:endParaRPr>
          </a:p>
          <a:p>
            <a:pPr marL="31813" indent="0">
              <a:buNone/>
              <a:defRPr/>
            </a:pPr>
            <a:r>
              <a:rPr lang="en-US" sz="3200" b="1" dirty="0">
                <a:ea typeface="MS PGothic" charset="0"/>
              </a:rPr>
              <a:t>Supply Chain</a:t>
            </a:r>
            <a:endParaRPr lang="en-US" sz="3200" b="1" dirty="0"/>
          </a:p>
          <a:p>
            <a:pPr marL="31813" indent="0">
              <a:buNone/>
              <a:defRPr/>
            </a:pPr>
            <a:endParaRPr lang="en-US" dirty="0"/>
          </a:p>
        </p:txBody>
      </p:sp>
      <p:sp>
        <p:nvSpPr>
          <p:cNvPr id="10" name="Content Placeholder 9"/>
          <p:cNvSpPr>
            <a:spLocks noGrp="1"/>
          </p:cNvSpPr>
          <p:nvPr>
            <p:ph sz="quarter" idx="13"/>
          </p:nvPr>
        </p:nvSpPr>
        <p:spPr>
          <a:xfrm>
            <a:off x="6115050" y="3175000"/>
            <a:ext cx="1314450" cy="482600"/>
          </a:xfrm>
        </p:spPr>
        <p:txBody>
          <a:bodyPr/>
          <a:lstStyle/>
          <a:p>
            <a:pPr marL="0" indent="0">
              <a:buNone/>
            </a:pPr>
            <a:r>
              <a:rPr lang="en-US" sz="3300" dirty="0"/>
              <a:t>Tier 1</a:t>
            </a:r>
          </a:p>
        </p:txBody>
      </p:sp>
      <p:sp>
        <p:nvSpPr>
          <p:cNvPr id="9" name="Content Placeholder 8"/>
          <p:cNvSpPr>
            <a:spLocks noGrp="1"/>
          </p:cNvSpPr>
          <p:nvPr>
            <p:ph sz="quarter" idx="12"/>
          </p:nvPr>
        </p:nvSpPr>
        <p:spPr>
          <a:xfrm>
            <a:off x="7639050" y="2800350"/>
            <a:ext cx="1219200" cy="469900"/>
          </a:xfrm>
        </p:spPr>
        <p:txBody>
          <a:bodyPr/>
          <a:lstStyle/>
          <a:p>
            <a:pPr marL="0" indent="0">
              <a:buNone/>
            </a:pPr>
            <a:r>
              <a:rPr lang="en-US" sz="3300" dirty="0"/>
              <a:t>Tier 2</a:t>
            </a:r>
          </a:p>
        </p:txBody>
      </p:sp>
      <p:pic>
        <p:nvPicPr>
          <p:cNvPr id="7" name="Picture 6">
            <a:extLst>
              <a:ext uri="{FF2B5EF4-FFF2-40B4-BE49-F238E27FC236}">
                <a16:creationId xmlns:a16="http://schemas.microsoft.com/office/drawing/2014/main" id="{D5B5A12C-FC3C-47C7-A464-D5D8C92B3D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29500" y="5003800"/>
            <a:ext cx="1290421" cy="1347773"/>
          </a:xfrm>
          <a:prstGeom prst="rect">
            <a:avLst/>
          </a:prstGeom>
        </p:spPr>
      </p:pic>
    </p:spTree>
    <p:extLst>
      <p:ext uri="{BB962C8B-B14F-4D97-AF65-F5344CB8AC3E}">
        <p14:creationId xmlns:p14="http://schemas.microsoft.com/office/powerpoint/2010/main" val="9020409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a:spLocks noGrp="1"/>
          </p:cNvSpPr>
          <p:nvPr>
            <p:ph type="title"/>
          </p:nvPr>
        </p:nvSpPr>
        <p:spPr>
          <a:xfrm>
            <a:off x="0" y="0"/>
            <a:ext cx="9144000" cy="1066800"/>
          </a:xfrm>
          <a:prstGeom prst="rect">
            <a:avLst/>
          </a:prstGeom>
        </p:spPr>
        <p:txBody>
          <a:bodyPr/>
          <a:lstStyle>
            <a:lvl1pPr>
              <a:defRPr/>
            </a:lvl1pPr>
          </a:lstStyle>
          <a:p>
            <a:pPr algn="ctr"/>
            <a:r>
              <a:rPr lang="en-US" dirty="0"/>
              <a:t>Lead Firm Responses to Supply Chain Audits of Social, Ethical, and Environmental Performance </a:t>
            </a:r>
          </a:p>
        </p:txBody>
      </p:sp>
      <p:sp>
        <p:nvSpPr>
          <p:cNvPr id="4" name="Content Placeholder 3"/>
          <p:cNvSpPr>
            <a:spLocks noGrp="1"/>
          </p:cNvSpPr>
          <p:nvPr>
            <p:ph sz="quarter" idx="12"/>
          </p:nvPr>
        </p:nvSpPr>
        <p:spPr>
          <a:xfrm>
            <a:off x="7162800" y="1143000"/>
            <a:ext cx="1524000" cy="380343"/>
          </a:xfrm>
        </p:spPr>
        <p:txBody>
          <a:bodyPr/>
          <a:lstStyle/>
          <a:p>
            <a:r>
              <a:rPr lang="en-US" sz="1800" dirty="0">
                <a:latin typeface="Tahoma" panose="020B0604030504040204" pitchFamily="34" charset="0"/>
                <a:ea typeface="Tahoma" panose="020B0604030504040204" pitchFamily="34" charset="0"/>
                <a:cs typeface="Tahoma" panose="020B0604030504040204" pitchFamily="34" charset="0"/>
              </a:rPr>
              <a:t>Figure 17.4</a:t>
            </a:r>
          </a:p>
        </p:txBody>
      </p:sp>
      <p:sp>
        <p:nvSpPr>
          <p:cNvPr id="10" name="Content Placeholder 9"/>
          <p:cNvSpPr>
            <a:spLocks noGrp="1"/>
          </p:cNvSpPr>
          <p:nvPr>
            <p:ph sz="quarter" idx="13"/>
          </p:nvPr>
        </p:nvSpPr>
        <p:spPr>
          <a:xfrm>
            <a:off x="1650735" y="1396471"/>
            <a:ext cx="5861712" cy="279929"/>
          </a:xfrm>
        </p:spPr>
        <p:txBody>
          <a:bodyPr/>
          <a:lstStyle/>
          <a:p>
            <a:r>
              <a:rPr lang="en-GB" dirty="0"/>
              <a:t>Copyright © McGraw-Hill Education. Permission required for reproduction or display. </a:t>
            </a:r>
          </a:p>
        </p:txBody>
      </p:sp>
      <p:pic>
        <p:nvPicPr>
          <p:cNvPr id="3" name="Picture 2" descr="This figure depicts the interactions between lead firms and suppliers as a sequential proces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6411" y="1743074"/>
            <a:ext cx="7156989" cy="4330896"/>
          </a:xfrm>
          <a:prstGeom prst="rect">
            <a:avLst/>
          </a:prstGeom>
        </p:spPr>
      </p:pic>
      <p:sp>
        <p:nvSpPr>
          <p:cNvPr id="6" name="TextBox 5">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rId5" action="ppaction://hlinksldjump"/>
              </a:rPr>
              <a:t>Access the text alternative for these images.</a:t>
            </a:r>
            <a:endParaRPr lang="en-US" sz="800" dirty="0"/>
          </a:p>
        </p:txBody>
      </p:sp>
    </p:spTree>
    <p:extLst>
      <p:ext uri="{BB962C8B-B14F-4D97-AF65-F5344CB8AC3E}">
        <p14:creationId xmlns:p14="http://schemas.microsoft.com/office/powerpoint/2010/main" val="32924822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F92C4D4-C867-4E2F-BF62-33A518B42728}"/>
              </a:ext>
            </a:extLst>
          </p:cNvPr>
          <p:cNvSpPr>
            <a:spLocks noGrp="1"/>
          </p:cNvSpPr>
          <p:nvPr>
            <p:ph type="title"/>
          </p:nvPr>
        </p:nvSpPr>
        <p:spPr/>
        <p:txBody>
          <a:bodyPr/>
          <a:lstStyle/>
          <a:p>
            <a:r>
              <a:rPr lang="en-US"/>
              <a:t>End of Main Content</a:t>
            </a:r>
            <a:endParaRPr lang="en-US" dirty="0"/>
          </a:p>
        </p:txBody>
      </p:sp>
    </p:spTree>
    <p:extLst>
      <p:ext uri="{BB962C8B-B14F-4D97-AF65-F5344CB8AC3E}">
        <p14:creationId xmlns:p14="http://schemas.microsoft.com/office/powerpoint/2010/main" val="16797753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B6140-A63B-4D20-A758-54BAF6E00ACE}"/>
              </a:ext>
            </a:extLst>
          </p:cNvPr>
          <p:cNvSpPr>
            <a:spLocks noGrp="1"/>
          </p:cNvSpPr>
          <p:nvPr>
            <p:ph type="title"/>
          </p:nvPr>
        </p:nvSpPr>
        <p:spPr>
          <a:xfrm>
            <a:off x="608881" y="1905000"/>
            <a:ext cx="7696919" cy="988245"/>
          </a:xfrm>
        </p:spPr>
        <p:txBody>
          <a:bodyPr/>
          <a:lstStyle/>
          <a:p>
            <a:pPr algn="ctr"/>
            <a:r>
              <a:rPr lang="en-US" b="1" dirty="0"/>
              <a:t>Accessibility Content: </a:t>
            </a:r>
            <a:br>
              <a:rPr lang="en-US" dirty="0"/>
            </a:br>
            <a:r>
              <a:rPr lang="en-US" dirty="0"/>
              <a:t>Text Alternatives for Images</a:t>
            </a:r>
          </a:p>
        </p:txBody>
      </p:sp>
    </p:spTree>
    <p:extLst>
      <p:ext uri="{BB962C8B-B14F-4D97-AF65-F5344CB8AC3E}">
        <p14:creationId xmlns:p14="http://schemas.microsoft.com/office/powerpoint/2010/main" val="29461973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381000"/>
            <a:ext cx="8229600" cy="647236"/>
          </a:xfrm>
        </p:spPr>
        <p:txBody>
          <a:bodyPr/>
          <a:lstStyle/>
          <a:p>
            <a:pPr algn="ctr" eaLnBrk="1" fontAlgn="auto" hangingPunct="1">
              <a:spcAft>
                <a:spcPts val="0"/>
              </a:spcAft>
              <a:buFont typeface="Arial"/>
              <a:buNone/>
              <a:defRPr/>
            </a:pPr>
            <a:r>
              <a:rPr lang="en-US" altLang="en-US" sz="2400" dirty="0"/>
              <a:t>A Supply Chain Map for a Cotton T-Shirt </a:t>
            </a:r>
            <a:br>
              <a:rPr lang="en-US" altLang="en-US" sz="2400" b="1" dirty="0">
                <a:solidFill>
                  <a:srgbClr val="125F9A"/>
                </a:solidFill>
                <a:ea typeface="MS PGothic" charset="0"/>
              </a:rPr>
            </a:br>
            <a:r>
              <a:rPr lang="en-US" altLang="en-US" sz="2400" b="1" dirty="0">
                <a:solidFill>
                  <a:srgbClr val="125F9A"/>
                </a:solidFill>
                <a:ea typeface="MS PGothic" charset="0"/>
              </a:rPr>
              <a:t>Text Alternative</a:t>
            </a:r>
            <a:endParaRPr lang="en-US" sz="2400" b="1" dirty="0">
              <a:solidFill>
                <a:srgbClr val="125F9A"/>
              </a:solidFill>
              <a:latin typeface="+mn-lt"/>
              <a:ea typeface="MS PGothic" charset="0"/>
            </a:endParaRPr>
          </a:p>
        </p:txBody>
      </p:sp>
      <p:sp>
        <p:nvSpPr>
          <p:cNvPr id="34818" name="Rectangle 3"/>
          <p:cNvSpPr>
            <a:spLocks noGrp="1" noChangeArrowheads="1"/>
          </p:cNvSpPr>
          <p:nvPr>
            <p:ph type="body" sz="quarter" idx="10"/>
          </p:nvPr>
        </p:nvSpPr>
        <p:spPr bwMode="auto">
          <a:xfrm>
            <a:off x="762000" y="12192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sz="1200" dirty="0"/>
              <a:t>The raw cotton is grown and baled in Texas.  From there it is taken by truck to the coast of Southern California. The raw materials are then transported via ships to China where the cotton is refined and transformed into plain T-shirts. The T-shirts are then shipped back to Florida in the United States via the Panama Canal for branding. The branded T-shirts are then distributed to target markets for sale to the public.  The last step in the chain depicts a person wearing the branded shirt after flying from Florida to Washington, D.C.</a:t>
            </a:r>
          </a:p>
        </p:txBody>
      </p:sp>
      <p:sp>
        <p:nvSpPr>
          <p:cNvPr id="6" name="TextBox 5"/>
          <p:cNvSpPr txBox="1"/>
          <p:nvPr/>
        </p:nvSpPr>
        <p:spPr>
          <a:xfrm>
            <a:off x="6553200" y="6248400"/>
            <a:ext cx="2438400" cy="215444"/>
          </a:xfrm>
          <a:prstGeom prst="rect">
            <a:avLst/>
          </a:prstGeom>
          <a:noFill/>
        </p:spPr>
        <p:txBody>
          <a:bodyPr wrap="square" rtlCol="0">
            <a:spAutoFit/>
          </a:bodyPr>
          <a:lstStyle/>
          <a:p>
            <a:r>
              <a:rPr lang="en-US" sz="800" dirty="0">
                <a:hlinkClick r:id="rId3" action="ppaction://hlinksldjump"/>
              </a:rPr>
              <a:t>Return to slide containing original image.</a:t>
            </a:r>
            <a:endParaRPr lang="en-US" sz="800" dirty="0"/>
          </a:p>
        </p:txBody>
      </p:sp>
    </p:spTree>
    <p:extLst>
      <p:ext uri="{BB962C8B-B14F-4D97-AF65-F5344CB8AC3E}">
        <p14:creationId xmlns:p14="http://schemas.microsoft.com/office/powerpoint/2010/main" val="19548200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381000"/>
            <a:ext cx="8229600" cy="647236"/>
          </a:xfrm>
        </p:spPr>
        <p:txBody>
          <a:bodyPr/>
          <a:lstStyle/>
          <a:p>
            <a:pPr algn="ctr" eaLnBrk="1" fontAlgn="auto" hangingPunct="1">
              <a:spcAft>
                <a:spcPts val="0"/>
              </a:spcAft>
              <a:buFont typeface="Arial"/>
              <a:buNone/>
              <a:defRPr/>
            </a:pPr>
            <a:r>
              <a:rPr lang="en-US" altLang="en-US" sz="2400" dirty="0"/>
              <a:t>Percentage of Firms in Developed Countries with a Supply Chain Code of Conduct, 2006-2015 </a:t>
            </a:r>
            <a:r>
              <a:rPr lang="en-US" altLang="en-US" sz="2400" b="1" dirty="0">
                <a:solidFill>
                  <a:srgbClr val="125F9A"/>
                </a:solidFill>
                <a:ea typeface="MS PGothic" charset="0"/>
              </a:rPr>
              <a:t>Text Alternative</a:t>
            </a:r>
            <a:endParaRPr lang="en-US" sz="2400" b="1" dirty="0">
              <a:solidFill>
                <a:srgbClr val="125F9A"/>
              </a:solidFill>
              <a:latin typeface="+mn-lt"/>
              <a:ea typeface="MS PGothic" charset="0"/>
            </a:endParaRPr>
          </a:p>
        </p:txBody>
      </p:sp>
      <p:sp>
        <p:nvSpPr>
          <p:cNvPr id="34818" name="Rectangle 3"/>
          <p:cNvSpPr>
            <a:spLocks noGrp="1" noChangeArrowheads="1"/>
          </p:cNvSpPr>
          <p:nvPr>
            <p:ph type="body" sz="quarter" idx="10"/>
          </p:nvPr>
        </p:nvSpPr>
        <p:spPr bwMode="auto">
          <a:xfrm>
            <a:off x="762000" y="12192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sz="1200" dirty="0"/>
              <a:t>The x-axis has ten markers from left to right that indicate years, starting with 2006 and ending with 2015.</a:t>
            </a:r>
          </a:p>
          <a:p>
            <a:pPr marL="0" indent="0">
              <a:buNone/>
            </a:pPr>
            <a:r>
              <a:rPr lang="en-US" sz="1200" dirty="0"/>
              <a:t>The y-axis reflects the percentage of companies who have adopted codes of conduct and has seven markers.  From bottom to top they are labeled from 0 percent to 60 percent, in increments of ten.</a:t>
            </a:r>
          </a:p>
          <a:p>
            <a:pPr marL="0" indent="0">
              <a:buNone/>
            </a:pPr>
            <a:r>
              <a:rPr lang="en-US" sz="1200" dirty="0"/>
              <a:t>The bar graph data from left to right shows a continuous rise as follows:</a:t>
            </a:r>
          </a:p>
          <a:p>
            <a:pPr marL="0" indent="0">
              <a:buNone/>
            </a:pPr>
            <a:r>
              <a:rPr lang="en-US" sz="1200" dirty="0"/>
              <a:t>2006 about 8 percent; 2007 close to 9 percent; 2008 at 11 percent; 2009 near 13 percent; 2010 reaches 20 percent; 2011 jumps to about 26 percent; 2012 climbs to around 30 percent; 2013 increases to 30 percent; 2014 is near 40 percent; and 2015 hits an all-time high of just over 50 percent.</a:t>
            </a:r>
          </a:p>
        </p:txBody>
      </p:sp>
      <p:sp>
        <p:nvSpPr>
          <p:cNvPr id="6" name="TextBox 5"/>
          <p:cNvSpPr txBox="1"/>
          <p:nvPr/>
        </p:nvSpPr>
        <p:spPr>
          <a:xfrm>
            <a:off x="6553200" y="6248400"/>
            <a:ext cx="2438400" cy="215444"/>
          </a:xfrm>
          <a:prstGeom prst="rect">
            <a:avLst/>
          </a:prstGeom>
          <a:noFill/>
        </p:spPr>
        <p:txBody>
          <a:bodyPr wrap="square" rtlCol="0">
            <a:spAutoFit/>
          </a:bodyPr>
          <a:lstStyle/>
          <a:p>
            <a:r>
              <a:rPr lang="en-US" sz="800" dirty="0">
                <a:hlinkClick r:id="rId3" action="ppaction://hlinksldjump"/>
              </a:rPr>
              <a:t>Return to slide containing original image.</a:t>
            </a:r>
            <a:endParaRPr lang="en-US" sz="800" dirty="0"/>
          </a:p>
        </p:txBody>
      </p:sp>
    </p:spTree>
    <p:extLst>
      <p:ext uri="{BB962C8B-B14F-4D97-AF65-F5344CB8AC3E}">
        <p14:creationId xmlns:p14="http://schemas.microsoft.com/office/powerpoint/2010/main" val="37095614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381000"/>
            <a:ext cx="8229600" cy="647236"/>
          </a:xfrm>
        </p:spPr>
        <p:txBody>
          <a:bodyPr/>
          <a:lstStyle/>
          <a:p>
            <a:pPr algn="ctr" eaLnBrk="1" fontAlgn="auto" hangingPunct="1">
              <a:spcAft>
                <a:spcPts val="0"/>
              </a:spcAft>
              <a:buFont typeface="Arial"/>
              <a:buNone/>
              <a:defRPr/>
            </a:pPr>
            <a:r>
              <a:rPr lang="en-US" altLang="en-US" sz="2400" dirty="0"/>
              <a:t>Drivers of Social and Environmental Responsibility in Supply Chains </a:t>
            </a:r>
            <a:r>
              <a:rPr lang="en-US" altLang="en-US" sz="2400" b="1" dirty="0">
                <a:solidFill>
                  <a:srgbClr val="125F9A"/>
                </a:solidFill>
                <a:ea typeface="MS PGothic" charset="0"/>
              </a:rPr>
              <a:t>Text Alternative</a:t>
            </a:r>
            <a:endParaRPr lang="en-US" sz="2400" b="1" dirty="0">
              <a:solidFill>
                <a:srgbClr val="125F9A"/>
              </a:solidFill>
              <a:latin typeface="+mn-lt"/>
              <a:ea typeface="MS PGothic" charset="0"/>
            </a:endParaRPr>
          </a:p>
        </p:txBody>
      </p:sp>
      <p:sp>
        <p:nvSpPr>
          <p:cNvPr id="34818" name="Rectangle 3"/>
          <p:cNvSpPr>
            <a:spLocks noGrp="1" noChangeArrowheads="1"/>
          </p:cNvSpPr>
          <p:nvPr>
            <p:ph type="body" sz="quarter" idx="10"/>
          </p:nvPr>
        </p:nvSpPr>
        <p:spPr bwMode="auto">
          <a:xfrm>
            <a:off x="762000" y="12192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sz="1200" dirty="0"/>
              <a:t>The x-axis represents percentages and from left to right is labeled from 0 to 90 in increments of ten.</a:t>
            </a:r>
          </a:p>
          <a:p>
            <a:pPr marL="0" indent="0">
              <a:buNone/>
            </a:pPr>
            <a:r>
              <a:rPr lang="en-US" sz="1200" dirty="0"/>
              <a:t>The y-axis lists six reasons why companies adopt responsible supplier initiatives.</a:t>
            </a:r>
          </a:p>
          <a:p>
            <a:pPr marL="0" indent="0">
              <a:buNone/>
            </a:pPr>
            <a:r>
              <a:rPr lang="en-US" sz="1200" dirty="0"/>
              <a:t>From top to bottom the graph data reads as follows for each reason:</a:t>
            </a:r>
          </a:p>
          <a:p>
            <a:pPr marL="0" indent="0">
              <a:buNone/>
            </a:pPr>
            <a:r>
              <a:rPr lang="en-US" sz="1200" dirty="0"/>
              <a:t>Create a positive customer image and enhance brand equity tops the chart at 80 percent.</a:t>
            </a:r>
          </a:p>
          <a:p>
            <a:pPr marL="0" indent="0">
              <a:buNone/>
            </a:pPr>
            <a:r>
              <a:rPr lang="en-US" sz="1200" dirty="0"/>
              <a:t>Reduce costs and/or increase efficiency is second at 60 percent.</a:t>
            </a:r>
          </a:p>
          <a:p>
            <a:pPr marL="0" indent="0">
              <a:buNone/>
            </a:pPr>
            <a:r>
              <a:rPr lang="en-US" sz="1200" dirty="0"/>
              <a:t>Satisfy government regulations is about 55 percent.</a:t>
            </a:r>
          </a:p>
          <a:p>
            <a:pPr marL="0" indent="0">
              <a:buNone/>
            </a:pPr>
            <a:r>
              <a:rPr lang="en-US" sz="1200" dirty="0"/>
              <a:t>Ensure no disruption of supply ranks at around 40 percent.</a:t>
            </a:r>
          </a:p>
          <a:p>
            <a:pPr marL="0" indent="0">
              <a:buNone/>
            </a:pPr>
            <a:r>
              <a:rPr lang="en-US" sz="1200" dirty="0"/>
              <a:t>Increase sales revenue was the reason for about 38 percent.</a:t>
            </a:r>
          </a:p>
          <a:p>
            <a:pPr marL="0" indent="0">
              <a:buNone/>
            </a:pPr>
            <a:r>
              <a:rPr lang="en-US" sz="1200" dirty="0"/>
              <a:t>Fend off shareholder or external PR concerns was the lowest reason at about 32 percent.</a:t>
            </a:r>
          </a:p>
        </p:txBody>
      </p:sp>
      <p:sp>
        <p:nvSpPr>
          <p:cNvPr id="6" name="TextBox 5"/>
          <p:cNvSpPr txBox="1"/>
          <p:nvPr/>
        </p:nvSpPr>
        <p:spPr>
          <a:xfrm>
            <a:off x="6553200" y="6248400"/>
            <a:ext cx="2438400" cy="215444"/>
          </a:xfrm>
          <a:prstGeom prst="rect">
            <a:avLst/>
          </a:prstGeom>
          <a:noFill/>
        </p:spPr>
        <p:txBody>
          <a:bodyPr wrap="square" rtlCol="0">
            <a:spAutoFit/>
          </a:bodyPr>
          <a:lstStyle/>
          <a:p>
            <a:r>
              <a:rPr lang="en-US" sz="800" dirty="0">
                <a:hlinkClick r:id="rId3" action="ppaction://hlinksldjump"/>
              </a:rPr>
              <a:t>Return to slide containing original image.</a:t>
            </a:r>
            <a:endParaRPr lang="en-US" sz="800" dirty="0"/>
          </a:p>
        </p:txBody>
      </p:sp>
    </p:spTree>
    <p:extLst>
      <p:ext uri="{BB962C8B-B14F-4D97-AF65-F5344CB8AC3E}">
        <p14:creationId xmlns:p14="http://schemas.microsoft.com/office/powerpoint/2010/main" val="19470291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381000"/>
            <a:ext cx="8229600" cy="647236"/>
          </a:xfrm>
        </p:spPr>
        <p:txBody>
          <a:bodyPr/>
          <a:lstStyle/>
          <a:p>
            <a:pPr algn="ctr" eaLnBrk="1" fontAlgn="auto" hangingPunct="1">
              <a:spcAft>
                <a:spcPts val="0"/>
              </a:spcAft>
              <a:buFont typeface="Arial"/>
              <a:buNone/>
              <a:defRPr/>
            </a:pPr>
            <a:r>
              <a:rPr lang="en-US" altLang="en-US" sz="2400" dirty="0"/>
              <a:t>Lead Firm Responses to Supply Chain Audits of Social, Ethical, and Environmental Performance </a:t>
            </a:r>
            <a:r>
              <a:rPr lang="en-US" altLang="en-US" sz="2400" b="1" dirty="0">
                <a:solidFill>
                  <a:srgbClr val="125F9A"/>
                </a:solidFill>
                <a:ea typeface="MS PGothic" charset="0"/>
              </a:rPr>
              <a:t>Text Alternative</a:t>
            </a:r>
            <a:endParaRPr lang="en-US" sz="2400" b="1" dirty="0">
              <a:solidFill>
                <a:srgbClr val="125F9A"/>
              </a:solidFill>
              <a:latin typeface="+mn-lt"/>
              <a:ea typeface="MS PGothic" charset="0"/>
            </a:endParaRPr>
          </a:p>
        </p:txBody>
      </p:sp>
      <p:sp>
        <p:nvSpPr>
          <p:cNvPr id="34818" name="Rectangle 3"/>
          <p:cNvSpPr>
            <a:spLocks noGrp="1" noChangeArrowheads="1"/>
          </p:cNvSpPr>
          <p:nvPr>
            <p:ph type="body" sz="quarter" idx="10"/>
          </p:nvPr>
        </p:nvSpPr>
        <p:spPr bwMode="auto">
          <a:xfrm>
            <a:off x="762000" y="12192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pPr>
            <a:r>
              <a:rPr lang="en-US" sz="1200" dirty="0"/>
              <a:t>The image contains an arrow that points from left to right. There are three rectangular boxes positioned on this arrow. From the left to the right, the content in the first box reads monitoring and remediation, the content in the second box reads capability building, and the content in the third box reads shared value.</a:t>
            </a:r>
          </a:p>
        </p:txBody>
      </p:sp>
      <p:sp>
        <p:nvSpPr>
          <p:cNvPr id="6" name="TextBox 5"/>
          <p:cNvSpPr txBox="1"/>
          <p:nvPr/>
        </p:nvSpPr>
        <p:spPr>
          <a:xfrm>
            <a:off x="6553200" y="6248400"/>
            <a:ext cx="2438400" cy="215444"/>
          </a:xfrm>
          <a:prstGeom prst="rect">
            <a:avLst/>
          </a:prstGeom>
          <a:noFill/>
        </p:spPr>
        <p:txBody>
          <a:bodyPr wrap="square" rtlCol="0">
            <a:spAutoFit/>
          </a:bodyPr>
          <a:lstStyle/>
          <a:p>
            <a:r>
              <a:rPr lang="en-US" sz="800" dirty="0">
                <a:hlinkClick r:id="rId3" action="ppaction://hlinksldjump"/>
              </a:rPr>
              <a:t>Return to slide containing original image.</a:t>
            </a:r>
            <a:endParaRPr lang="en-US" sz="800" dirty="0"/>
          </a:p>
        </p:txBody>
      </p:sp>
    </p:spTree>
    <p:extLst>
      <p:ext uri="{BB962C8B-B14F-4D97-AF65-F5344CB8AC3E}">
        <p14:creationId xmlns:p14="http://schemas.microsoft.com/office/powerpoint/2010/main" val="940398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457200" y="445168"/>
            <a:ext cx="8229600" cy="545432"/>
          </a:xfrm>
          <a:prstGeom prst="rect">
            <a:avLst/>
          </a:prstGeom>
        </p:spPr>
        <p:txBody>
          <a:bodyPr/>
          <a:lstStyle>
            <a:lvl1pPr>
              <a:defRPr/>
            </a:lvl1pPr>
          </a:lstStyle>
          <a:p>
            <a:pPr algn="ctr"/>
            <a:r>
              <a:rPr lang="en-US" dirty="0">
                <a:ea typeface="MS PGothic" charset="0"/>
              </a:rPr>
              <a:t>Suppliers</a:t>
            </a:r>
            <a:r>
              <a:rPr lang="en-US" sz="800" dirty="0">
                <a:ea typeface="MS PGothic" charset="0"/>
              </a:rPr>
              <a:t>2</a:t>
            </a:r>
            <a:endParaRPr lang="en-US" dirty="0">
              <a:ea typeface="MS PGothic" charset="0"/>
            </a:endParaRPr>
          </a:p>
        </p:txBody>
      </p:sp>
      <p:sp>
        <p:nvSpPr>
          <p:cNvPr id="3" name="Content Placeholder 2"/>
          <p:cNvSpPr>
            <a:spLocks noGrp="1"/>
          </p:cNvSpPr>
          <p:nvPr>
            <p:ph type="body" sz="quarter" idx="10"/>
          </p:nvPr>
        </p:nvSpPr>
        <p:spPr>
          <a:xfrm>
            <a:off x="864268" y="1339516"/>
            <a:ext cx="7848600" cy="4223084"/>
          </a:xfrm>
        </p:spPr>
        <p:txBody>
          <a:bodyPr/>
          <a:lstStyle/>
          <a:p>
            <a:pPr marL="0" indent="0">
              <a:buNone/>
              <a:defRPr/>
            </a:pPr>
            <a:r>
              <a:rPr lang="en-US" sz="3200" dirty="0"/>
              <a:t>Most suppliers share an interest in obtaining orders that will enable them to achieve their goals </a:t>
            </a:r>
          </a:p>
          <a:p>
            <a:pPr marL="0" indent="0">
              <a:buNone/>
              <a:defRPr/>
            </a:pPr>
            <a:endParaRPr lang="en-US" sz="3200" dirty="0"/>
          </a:p>
          <a:p>
            <a:pPr marL="0" indent="0">
              <a:buNone/>
              <a:defRPr/>
            </a:pPr>
            <a:r>
              <a:rPr lang="en-US" sz="3200" dirty="0"/>
              <a:t>Suppliers may have </a:t>
            </a:r>
            <a:r>
              <a:rPr lang="en-US" sz="3200" b="1" u="sng" dirty="0"/>
              <a:t>both</a:t>
            </a:r>
            <a:r>
              <a:rPr lang="en-US" sz="3200" dirty="0"/>
              <a:t> economic and informational power. </a:t>
            </a:r>
          </a:p>
          <a:p>
            <a:pPr marL="0" indent="0">
              <a:buNone/>
              <a:defRPr/>
            </a:pPr>
            <a:endParaRPr lang="en-US" sz="3200" dirty="0"/>
          </a:p>
          <a:p>
            <a:pPr marL="0" indent="0">
              <a:buNone/>
              <a:defRPr/>
            </a:pPr>
            <a:r>
              <a:rPr lang="en-US" sz="3200" dirty="0"/>
              <a:t>Some suppliers have more leverage than others. </a:t>
            </a:r>
          </a:p>
        </p:txBody>
      </p:sp>
    </p:spTree>
    <p:extLst>
      <p:ext uri="{BB962C8B-B14F-4D97-AF65-F5344CB8AC3E}">
        <p14:creationId xmlns:p14="http://schemas.microsoft.com/office/powerpoint/2010/main" val="3789118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a:spLocks noGrp="1"/>
          </p:cNvSpPr>
          <p:nvPr>
            <p:ph type="title"/>
          </p:nvPr>
        </p:nvSpPr>
        <p:spPr>
          <a:xfrm>
            <a:off x="457200" y="457200"/>
            <a:ext cx="8229600" cy="657542"/>
          </a:xfrm>
          <a:prstGeom prst="rect">
            <a:avLst/>
          </a:prstGeom>
        </p:spPr>
        <p:txBody>
          <a:bodyPr/>
          <a:lstStyle>
            <a:lvl1pPr>
              <a:defRPr/>
            </a:lvl1pPr>
          </a:lstStyle>
          <a:p>
            <a:pPr algn="ctr"/>
            <a:r>
              <a:rPr lang="en-US" dirty="0">
                <a:ea typeface="MS PGothic" charset="0"/>
              </a:rPr>
              <a:t>A Supply Chain Map for a Cotton T-Shirt </a:t>
            </a:r>
          </a:p>
        </p:txBody>
      </p:sp>
      <p:sp>
        <p:nvSpPr>
          <p:cNvPr id="4" name="Content Placeholder 3"/>
          <p:cNvSpPr>
            <a:spLocks noGrp="1"/>
          </p:cNvSpPr>
          <p:nvPr>
            <p:ph sz="quarter" idx="12"/>
          </p:nvPr>
        </p:nvSpPr>
        <p:spPr>
          <a:xfrm>
            <a:off x="7162800" y="1094359"/>
            <a:ext cx="1371600" cy="318448"/>
          </a:xfrm>
        </p:spPr>
        <p:txBody>
          <a:bodyPr/>
          <a:lstStyle/>
          <a:p>
            <a:r>
              <a:rPr lang="en-US" sz="1800" dirty="0">
                <a:latin typeface="Tahoma" panose="020B0604030504040204" pitchFamily="34" charset="0"/>
                <a:ea typeface="Tahoma" panose="020B0604030504040204" pitchFamily="34" charset="0"/>
                <a:cs typeface="Tahoma" panose="020B0604030504040204" pitchFamily="34" charset="0"/>
              </a:rPr>
              <a:t>Figure 17.1</a:t>
            </a:r>
          </a:p>
        </p:txBody>
      </p:sp>
      <p:pic>
        <p:nvPicPr>
          <p:cNvPr id="3" name="Picture 2" descr="This image depicts a complex supply chain map for a cotton T-shirt, superimposed over a geographical map that ranges from Asia to North America."/>
          <p:cNvPicPr>
            <a:picLocks noChangeAspect="1"/>
          </p:cNvPicPr>
          <p:nvPr/>
        </p:nvPicPr>
        <p:blipFill rotWithShape="1">
          <a:blip r:embed="rId3" cstate="email">
            <a:extLst>
              <a:ext uri="{28A0092B-C50C-407E-A947-70E740481C1C}">
                <a14:useLocalDpi xmlns:a14="http://schemas.microsoft.com/office/drawing/2010/main" val="0"/>
              </a:ext>
            </a:extLst>
          </a:blip>
          <a:srcRect t="4624"/>
          <a:stretch/>
        </p:blipFill>
        <p:spPr>
          <a:xfrm>
            <a:off x="990600" y="1815152"/>
            <a:ext cx="7010400" cy="4433248"/>
          </a:xfrm>
          <a:prstGeom prst="rect">
            <a:avLst/>
          </a:prstGeom>
        </p:spPr>
      </p:pic>
      <p:sp>
        <p:nvSpPr>
          <p:cNvPr id="5" name="Content Placeholder 4"/>
          <p:cNvSpPr>
            <a:spLocks noGrp="1"/>
          </p:cNvSpPr>
          <p:nvPr>
            <p:ph sz="quarter" idx="13"/>
          </p:nvPr>
        </p:nvSpPr>
        <p:spPr>
          <a:xfrm>
            <a:off x="2148114" y="1333500"/>
            <a:ext cx="4857750" cy="266700"/>
          </a:xfrm>
        </p:spPr>
        <p:txBody>
          <a:bodyPr/>
          <a:lstStyle/>
          <a:p>
            <a:r>
              <a:rPr lang="en-GB" dirty="0"/>
              <a:t>Copyright © McGraw-Hill Education. Permission required for reproduction or display. </a:t>
            </a:r>
          </a:p>
        </p:txBody>
      </p:sp>
      <p:sp>
        <p:nvSpPr>
          <p:cNvPr id="6" name="TextBox 5">
            <a:hlinkClick r:id="rId4" action="ppaction://hlinksldjump"/>
          </p:cNvPr>
          <p:cNvSpPr txBox="1"/>
          <p:nvPr/>
        </p:nvSpPr>
        <p:spPr>
          <a:xfrm>
            <a:off x="6705600" y="6248400"/>
            <a:ext cx="2286000" cy="215444"/>
          </a:xfrm>
          <a:prstGeom prst="rect">
            <a:avLst/>
          </a:prstGeom>
          <a:noFill/>
        </p:spPr>
        <p:txBody>
          <a:bodyPr wrap="square" rtlCol="0">
            <a:spAutoFit/>
          </a:bodyPr>
          <a:lstStyle/>
          <a:p>
            <a:r>
              <a:rPr lang="en-US" sz="800" dirty="0">
                <a:hlinkClick r:id="rId5" action="ppaction://hlinksldjump"/>
              </a:rPr>
              <a:t>Access the text alternative for these images.</a:t>
            </a:r>
            <a:endParaRPr lang="en-US" sz="800" dirty="0"/>
          </a:p>
        </p:txBody>
      </p:sp>
    </p:spTree>
    <p:extLst>
      <p:ext uri="{BB962C8B-B14F-4D97-AF65-F5344CB8AC3E}">
        <p14:creationId xmlns:p14="http://schemas.microsoft.com/office/powerpoint/2010/main" val="2404577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a:xfrm>
            <a:off x="457200" y="457200"/>
            <a:ext cx="8229600" cy="457200"/>
          </a:xfrm>
          <a:prstGeom prst="rect">
            <a:avLst/>
          </a:prstGeom>
        </p:spPr>
        <p:txBody>
          <a:bodyPr/>
          <a:lstStyle>
            <a:lvl1pPr>
              <a:defRPr/>
            </a:lvl1pPr>
          </a:lstStyle>
          <a:p>
            <a:pPr algn="ctr"/>
            <a:r>
              <a:rPr lang="en-US" sz="3400" b="1" dirty="0">
                <a:solidFill>
                  <a:srgbClr val="125F9A"/>
                </a:solidFill>
                <a:latin typeface="+mn-lt"/>
                <a:ea typeface="MS PGothic" charset="0"/>
              </a:rPr>
              <a:t>Social, Ethical, and Environmental Issues</a:t>
            </a:r>
          </a:p>
        </p:txBody>
      </p:sp>
      <p:sp>
        <p:nvSpPr>
          <p:cNvPr id="3" name="Content Placeholder 2"/>
          <p:cNvSpPr>
            <a:spLocks noGrp="1"/>
          </p:cNvSpPr>
          <p:nvPr>
            <p:ph type="body" sz="quarter" idx="10"/>
          </p:nvPr>
        </p:nvSpPr>
        <p:spPr>
          <a:xfrm>
            <a:off x="762000" y="1981200"/>
            <a:ext cx="4343400" cy="4038600"/>
          </a:xfrm>
        </p:spPr>
        <p:txBody>
          <a:bodyPr/>
          <a:lstStyle/>
          <a:p>
            <a:pPr marL="0" indent="0">
              <a:buNone/>
              <a:defRPr/>
            </a:pPr>
            <a:r>
              <a:rPr lang="en-US" sz="3200" dirty="0"/>
              <a:t>Three key issues in global supply chains:</a:t>
            </a:r>
          </a:p>
          <a:p>
            <a:pPr marL="0" indent="0">
              <a:buNone/>
              <a:defRPr/>
            </a:pPr>
            <a:endParaRPr lang="en-US" dirty="0"/>
          </a:p>
          <a:p>
            <a:pPr lvl="1">
              <a:buClr>
                <a:schemeClr val="accent1"/>
              </a:buClr>
              <a:buFont typeface="Arial" panose="020B0604020202020204" pitchFamily="34" charset="0"/>
              <a:buChar char="•"/>
              <a:defRPr/>
            </a:pPr>
            <a:r>
              <a:rPr lang="en-US" sz="2800" dirty="0"/>
              <a:t>Social issues.</a:t>
            </a:r>
          </a:p>
          <a:p>
            <a:pPr lvl="1">
              <a:buClr>
                <a:schemeClr val="accent1"/>
              </a:buClr>
              <a:buFont typeface="Arial" panose="020B0604020202020204" pitchFamily="34" charset="0"/>
              <a:buChar char="•"/>
              <a:defRPr/>
            </a:pPr>
            <a:endParaRPr lang="en-US" sz="2800" dirty="0"/>
          </a:p>
          <a:p>
            <a:pPr lvl="1">
              <a:buClr>
                <a:schemeClr val="accent1"/>
              </a:buClr>
              <a:buFont typeface="Arial" panose="020B0604020202020204" pitchFamily="34" charset="0"/>
              <a:buChar char="•"/>
              <a:defRPr/>
            </a:pPr>
            <a:r>
              <a:rPr lang="en-US" sz="2800" dirty="0"/>
              <a:t>Ethical issues.</a:t>
            </a:r>
          </a:p>
          <a:p>
            <a:pPr lvl="1">
              <a:buClr>
                <a:schemeClr val="accent1"/>
              </a:buClr>
              <a:buFont typeface="Arial" panose="020B0604020202020204" pitchFamily="34" charset="0"/>
              <a:buChar char="•"/>
              <a:defRPr/>
            </a:pPr>
            <a:endParaRPr lang="en-US" sz="2800" dirty="0"/>
          </a:p>
          <a:p>
            <a:pPr lvl="1">
              <a:buClr>
                <a:schemeClr val="accent1"/>
              </a:buClr>
              <a:buFont typeface="Arial" panose="020B0604020202020204" pitchFamily="34" charset="0"/>
              <a:buChar char="•"/>
              <a:defRPr/>
            </a:pPr>
            <a:r>
              <a:rPr lang="en-US" sz="2800" dirty="0"/>
              <a:t>Environmental issues.</a:t>
            </a:r>
          </a:p>
        </p:txBody>
      </p:sp>
      <p:pic>
        <p:nvPicPr>
          <p:cNvPr id="6" name="Picture Placeholder 5"/>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6869" r="6869"/>
          <a:stretch>
            <a:fillRect/>
          </a:stretch>
        </p:blipFill>
        <p:spPr>
          <a:ln w="28575" cmpd="sng">
            <a:noFill/>
          </a:ln>
        </p:spPr>
      </p:pic>
    </p:spTree>
    <p:extLst>
      <p:ext uri="{BB962C8B-B14F-4D97-AF65-F5344CB8AC3E}">
        <p14:creationId xmlns:p14="http://schemas.microsoft.com/office/powerpoint/2010/main" val="4160207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457200" y="459014"/>
            <a:ext cx="8229600" cy="622300"/>
          </a:xfrm>
          <a:prstGeom prst="rect">
            <a:avLst/>
          </a:prstGeom>
        </p:spPr>
        <p:txBody>
          <a:bodyPr/>
          <a:lstStyle>
            <a:lvl1pPr>
              <a:defRPr/>
            </a:lvl1pPr>
          </a:lstStyle>
          <a:p>
            <a:pPr algn="ctr"/>
            <a:r>
              <a:rPr lang="en-US" dirty="0">
                <a:ea typeface="MS PGothic" charset="0"/>
              </a:rPr>
              <a:t>Social Issues</a:t>
            </a:r>
          </a:p>
        </p:txBody>
      </p:sp>
      <p:sp>
        <p:nvSpPr>
          <p:cNvPr id="87042" name="Content Placeholder 2"/>
          <p:cNvSpPr>
            <a:spLocks noGrp="1"/>
          </p:cNvSpPr>
          <p:nvPr>
            <p:ph type="body" sz="quarter" idx="10"/>
          </p:nvPr>
        </p:nvSpPr>
        <p:spPr>
          <a:xfrm>
            <a:off x="723900" y="1676400"/>
            <a:ext cx="7696200" cy="3200400"/>
          </a:xfrm>
        </p:spPr>
        <p:txBody>
          <a:bodyPr/>
          <a:lstStyle/>
          <a:p>
            <a:pPr marL="0" indent="0">
              <a:buNone/>
            </a:pPr>
            <a:r>
              <a:rPr lang="en-US" sz="3200" dirty="0"/>
              <a:t>Supply Chain Issues</a:t>
            </a:r>
          </a:p>
          <a:p>
            <a:pPr marL="0" indent="0">
              <a:buNone/>
            </a:pPr>
            <a:endParaRPr lang="en-US" sz="3200" dirty="0"/>
          </a:p>
          <a:p>
            <a:pPr marL="0" indent="0">
              <a:buNone/>
            </a:pPr>
            <a:r>
              <a:rPr lang="en-US" sz="3200" dirty="0"/>
              <a:t>Wages</a:t>
            </a:r>
          </a:p>
          <a:p>
            <a:pPr marL="0" indent="0">
              <a:buNone/>
            </a:pPr>
            <a:endParaRPr lang="en-US" sz="3200" dirty="0"/>
          </a:p>
          <a:p>
            <a:pPr marL="0" indent="0">
              <a:buNone/>
            </a:pPr>
            <a:r>
              <a:rPr lang="en-US" sz="3200" dirty="0"/>
              <a:t>Sweatshops</a:t>
            </a:r>
          </a:p>
          <a:p>
            <a:pPr marL="0" indent="0">
              <a:buNone/>
            </a:pPr>
            <a:endParaRPr lang="en-US" sz="3200" dirty="0"/>
          </a:p>
          <a:p>
            <a:pPr marL="0" indent="0">
              <a:buNone/>
            </a:pPr>
            <a:r>
              <a:rPr lang="en-US" sz="3200" dirty="0">
                <a:ea typeface="MS PGothic" charset="0"/>
              </a:rPr>
              <a:t>Business Challenges </a:t>
            </a:r>
            <a:endParaRPr lang="en-US" sz="3200" dirty="0"/>
          </a:p>
        </p:txBody>
      </p:sp>
      <p:pic>
        <p:nvPicPr>
          <p:cNvPr id="4" name="Picture 3">
            <a:extLst>
              <a:ext uri="{FF2B5EF4-FFF2-40B4-BE49-F238E27FC236}">
                <a16:creationId xmlns:a16="http://schemas.microsoft.com/office/drawing/2014/main" id="{0D890C03-1B06-4AEC-9C5F-0CC4563876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29400" y="4114800"/>
            <a:ext cx="2417323" cy="2285999"/>
          </a:xfrm>
          <a:prstGeom prst="rect">
            <a:avLst/>
          </a:prstGeom>
        </p:spPr>
      </p:pic>
    </p:spTree>
    <p:extLst>
      <p:ext uri="{BB962C8B-B14F-4D97-AF65-F5344CB8AC3E}">
        <p14:creationId xmlns:p14="http://schemas.microsoft.com/office/powerpoint/2010/main" val="1101245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457200" y="457200"/>
            <a:ext cx="8229600" cy="533400"/>
          </a:xfrm>
          <a:prstGeom prst="rect">
            <a:avLst/>
          </a:prstGeom>
        </p:spPr>
        <p:txBody>
          <a:bodyPr/>
          <a:lstStyle>
            <a:lvl1pPr>
              <a:defRPr/>
            </a:lvl1pPr>
          </a:lstStyle>
          <a:p>
            <a:pPr algn="ctr"/>
            <a:r>
              <a:rPr lang="en-US" dirty="0">
                <a:ea typeface="MS PGothic" charset="0"/>
              </a:rPr>
              <a:t>Ethical Issues</a:t>
            </a:r>
            <a:r>
              <a:rPr lang="en-US" sz="800" dirty="0">
                <a:ea typeface="MS PGothic" charset="0"/>
              </a:rPr>
              <a:t>1</a:t>
            </a:r>
            <a:r>
              <a:rPr lang="en-US" dirty="0">
                <a:ea typeface="MS PGothic" charset="0"/>
              </a:rPr>
              <a:t> </a:t>
            </a:r>
          </a:p>
        </p:txBody>
      </p:sp>
      <p:sp>
        <p:nvSpPr>
          <p:cNvPr id="90114" name="Content Placeholder 2"/>
          <p:cNvSpPr>
            <a:spLocks noGrp="1"/>
          </p:cNvSpPr>
          <p:nvPr>
            <p:ph type="body" sz="quarter" idx="10"/>
          </p:nvPr>
        </p:nvSpPr>
        <p:spPr>
          <a:xfrm>
            <a:off x="680937" y="914400"/>
            <a:ext cx="6629400" cy="5029200"/>
          </a:xfrm>
        </p:spPr>
        <p:txBody>
          <a:bodyPr/>
          <a:lstStyle/>
          <a:p>
            <a:pPr marL="0" indent="0">
              <a:lnSpc>
                <a:spcPct val="200000"/>
              </a:lnSpc>
              <a:buNone/>
            </a:pPr>
            <a:r>
              <a:rPr lang="en-US" sz="3200" dirty="0">
                <a:ea typeface="MS PGothic" charset="0"/>
              </a:rPr>
              <a:t>Human Trafficking</a:t>
            </a:r>
          </a:p>
          <a:p>
            <a:pPr marL="0" indent="0">
              <a:lnSpc>
                <a:spcPct val="200000"/>
              </a:lnSpc>
              <a:buNone/>
            </a:pPr>
            <a:r>
              <a:rPr lang="en-US" sz="3200" dirty="0">
                <a:ea typeface="MS PGothic" charset="0"/>
              </a:rPr>
              <a:t>Human Rights</a:t>
            </a:r>
          </a:p>
          <a:p>
            <a:pPr marL="0" indent="0">
              <a:lnSpc>
                <a:spcPct val="200000"/>
              </a:lnSpc>
              <a:buNone/>
            </a:pPr>
            <a:r>
              <a:rPr lang="en-US" sz="3200" dirty="0">
                <a:ea typeface="MS PGothic" charset="0"/>
              </a:rPr>
              <a:t>Child Labor</a:t>
            </a:r>
          </a:p>
          <a:p>
            <a:pPr marL="0" indent="0">
              <a:lnSpc>
                <a:spcPct val="200000"/>
              </a:lnSpc>
              <a:buNone/>
            </a:pPr>
            <a:r>
              <a:rPr lang="en-US" sz="3200" dirty="0">
                <a:ea typeface="MS PGothic" charset="0"/>
              </a:rPr>
              <a:t>Human Rights Challenge</a:t>
            </a:r>
          </a:p>
          <a:p>
            <a:pPr marL="0" indent="0">
              <a:lnSpc>
                <a:spcPct val="200000"/>
              </a:lnSpc>
              <a:buNone/>
            </a:pPr>
            <a:r>
              <a:rPr lang="en-US" sz="3200" dirty="0">
                <a:ea typeface="MS PGothic" charset="0"/>
              </a:rPr>
              <a:t>Environmental Issues</a:t>
            </a:r>
          </a:p>
          <a:p>
            <a:pPr marL="0" indent="0">
              <a:lnSpc>
                <a:spcPct val="200000"/>
              </a:lnSpc>
              <a:buNone/>
            </a:pPr>
            <a:endParaRPr lang="en-US" sz="3200" dirty="0">
              <a:ea typeface="MS PGothic" charset="0"/>
            </a:endParaRPr>
          </a:p>
          <a:p>
            <a:pPr marL="0" indent="0">
              <a:buNone/>
            </a:pPr>
            <a:endParaRPr lang="en-US" dirty="0">
              <a:ea typeface="MS PGothic"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81864" y="1234365"/>
            <a:ext cx="2052536" cy="2194635"/>
          </a:xfrm>
          <a:prstGeom prst="rect">
            <a:avLst/>
          </a:prstGeom>
        </p:spPr>
      </p:pic>
      <p:pic>
        <p:nvPicPr>
          <p:cNvPr id="5" name="Picture 4">
            <a:extLst>
              <a:ext uri="{FF2B5EF4-FFF2-40B4-BE49-F238E27FC236}">
                <a16:creationId xmlns:a16="http://schemas.microsoft.com/office/drawing/2014/main" id="{DE860A61-8953-4FA8-ABF7-319B1D5F47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40563" y="4093832"/>
            <a:ext cx="2993837" cy="2337448"/>
          </a:xfrm>
          <a:prstGeom prst="rect">
            <a:avLst/>
          </a:prstGeom>
        </p:spPr>
      </p:pic>
    </p:spTree>
    <p:extLst>
      <p:ext uri="{BB962C8B-B14F-4D97-AF65-F5344CB8AC3E}">
        <p14:creationId xmlns:p14="http://schemas.microsoft.com/office/powerpoint/2010/main" val="1087840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9014"/>
            <a:ext cx="8229600" cy="698500"/>
          </a:xfrm>
          <a:prstGeom prst="rect">
            <a:avLst/>
          </a:prstGeom>
        </p:spPr>
        <p:txBody>
          <a:bodyPr/>
          <a:lstStyle>
            <a:lvl1pPr>
              <a:defRPr/>
            </a:lvl1pPr>
          </a:lstStyle>
          <a:p>
            <a:pPr algn="ctr"/>
            <a:r>
              <a:rPr lang="en-US" dirty="0">
                <a:ea typeface="MS PGothic" charset="0"/>
              </a:rPr>
              <a:t>Supply Chain Issues</a:t>
            </a:r>
          </a:p>
        </p:txBody>
      </p:sp>
      <p:sp>
        <p:nvSpPr>
          <p:cNvPr id="93186" name="Content Placeholder 2"/>
          <p:cNvSpPr>
            <a:spLocks noGrp="1"/>
          </p:cNvSpPr>
          <p:nvPr>
            <p:ph type="body" sz="quarter" idx="10"/>
          </p:nvPr>
        </p:nvSpPr>
        <p:spPr>
          <a:xfrm>
            <a:off x="685800" y="1371600"/>
            <a:ext cx="4800599" cy="4267200"/>
          </a:xfrm>
        </p:spPr>
        <p:txBody>
          <a:bodyPr/>
          <a:lstStyle/>
          <a:p>
            <a:pPr marL="0" indent="0">
              <a:buNone/>
            </a:pPr>
            <a:r>
              <a:rPr lang="en-US" sz="3200" dirty="0">
                <a:ea typeface="MS PGothic" charset="0"/>
              </a:rPr>
              <a:t>Supply Chain Risk</a:t>
            </a:r>
          </a:p>
          <a:p>
            <a:pPr marL="0" indent="0">
              <a:buNone/>
            </a:pPr>
            <a:endParaRPr lang="en-US" sz="3200" dirty="0">
              <a:ea typeface="MS PGothic" charset="0"/>
            </a:endParaRPr>
          </a:p>
          <a:p>
            <a:pPr marL="0" indent="0">
              <a:buNone/>
            </a:pPr>
            <a:r>
              <a:rPr lang="en-US" sz="3200" dirty="0">
                <a:ea typeface="MS PGothic" charset="0"/>
              </a:rPr>
              <a:t>Supply Chain Transparency</a:t>
            </a:r>
          </a:p>
        </p:txBody>
      </p:sp>
      <p:pic>
        <p:nvPicPr>
          <p:cNvPr id="4" name="Picture 3"/>
          <p:cNvPicPr>
            <a:picLocks noChangeAspect="1"/>
          </p:cNvPicPr>
          <p:nvPr/>
        </p:nvPicPr>
        <p:blipFill>
          <a:blip r:embed="rId3"/>
          <a:stretch>
            <a:fillRect/>
          </a:stretch>
        </p:blipFill>
        <p:spPr>
          <a:xfrm>
            <a:off x="5471675" y="1427825"/>
            <a:ext cx="3001764" cy="2001176"/>
          </a:xfrm>
          <a:prstGeom prst="rect">
            <a:avLst/>
          </a:prstGeom>
          <a:ln w="28575" cmpd="sng">
            <a:noFill/>
          </a:ln>
        </p:spPr>
      </p:pic>
      <p:pic>
        <p:nvPicPr>
          <p:cNvPr id="5" name="Picture 4">
            <a:extLst>
              <a:ext uri="{FF2B5EF4-FFF2-40B4-BE49-F238E27FC236}">
                <a16:creationId xmlns:a16="http://schemas.microsoft.com/office/drawing/2014/main" id="{1E5F21C3-F2C7-42FD-8F59-43DD5ACF28BC}"/>
              </a:ext>
            </a:extLst>
          </p:cNvPr>
          <p:cNvPicPr>
            <a:picLocks noChangeAspect="1"/>
          </p:cNvPicPr>
          <p:nvPr/>
        </p:nvPicPr>
        <p:blipFill>
          <a:blip r:embed="rId4"/>
          <a:stretch>
            <a:fillRect/>
          </a:stretch>
        </p:blipFill>
        <p:spPr>
          <a:xfrm>
            <a:off x="1143000" y="3569891"/>
            <a:ext cx="3098800" cy="2084149"/>
          </a:xfrm>
          <a:prstGeom prst="rect">
            <a:avLst/>
          </a:prstGeom>
          <a:ln w="28575" cmpd="sng">
            <a:noFill/>
          </a:ln>
        </p:spPr>
      </p:pic>
    </p:spTree>
    <p:extLst>
      <p:ext uri="{BB962C8B-B14F-4D97-AF65-F5344CB8AC3E}">
        <p14:creationId xmlns:p14="http://schemas.microsoft.com/office/powerpoint/2010/main" val="13162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76200"/>
            <a:ext cx="8229600" cy="1068812"/>
          </a:xfrm>
          <a:prstGeom prst="rect">
            <a:avLst/>
          </a:prstGeom>
        </p:spPr>
        <p:txBody>
          <a:bodyPr/>
          <a:lstStyle>
            <a:lvl1pPr>
              <a:defRPr/>
            </a:lvl1pPr>
          </a:lstStyle>
          <a:p>
            <a:pPr algn="ctr">
              <a:lnSpc>
                <a:spcPct val="110000"/>
              </a:lnSpc>
            </a:pPr>
            <a:r>
              <a:rPr lang="en-US" dirty="0">
                <a:ea typeface="MS PGothic" charset="0"/>
              </a:rPr>
              <a:t>Private Regulation of the </a:t>
            </a:r>
            <a:br>
              <a:rPr lang="en-US" dirty="0">
                <a:ea typeface="MS PGothic" charset="0"/>
              </a:rPr>
            </a:br>
            <a:r>
              <a:rPr lang="en-US" dirty="0">
                <a:ea typeface="MS PGothic" charset="0"/>
              </a:rPr>
              <a:t>Business – Supplier Relationship</a:t>
            </a:r>
            <a:r>
              <a:rPr lang="en-US" sz="800" dirty="0">
                <a:ea typeface="MS PGothic" charset="0"/>
              </a:rPr>
              <a:t>1</a:t>
            </a:r>
            <a:r>
              <a:rPr lang="en-US" dirty="0">
                <a:ea typeface="MS PGothic" charset="0"/>
              </a:rPr>
              <a:t> </a:t>
            </a:r>
          </a:p>
        </p:txBody>
      </p:sp>
      <p:sp>
        <p:nvSpPr>
          <p:cNvPr id="95234" name="Content Placeholder 2"/>
          <p:cNvSpPr>
            <a:spLocks noGrp="1"/>
          </p:cNvSpPr>
          <p:nvPr>
            <p:ph type="body" sz="quarter" idx="10"/>
          </p:nvPr>
        </p:nvSpPr>
        <p:spPr>
          <a:xfrm>
            <a:off x="533400" y="1447800"/>
            <a:ext cx="6477000" cy="4191000"/>
          </a:xfrm>
        </p:spPr>
        <p:txBody>
          <a:bodyPr/>
          <a:lstStyle/>
          <a:p>
            <a:pPr marL="0" indent="0">
              <a:lnSpc>
                <a:spcPct val="150000"/>
              </a:lnSpc>
              <a:buNone/>
            </a:pPr>
            <a:r>
              <a:rPr lang="en-US" sz="3200" b="1" dirty="0"/>
              <a:t>Reasons for private regulation</a:t>
            </a:r>
          </a:p>
          <a:p>
            <a:pPr marL="0" indent="0">
              <a:lnSpc>
                <a:spcPct val="150000"/>
              </a:lnSpc>
              <a:buNone/>
            </a:pPr>
            <a:r>
              <a:rPr lang="en-US" sz="3200" b="1" dirty="0"/>
              <a:t>Global Environment</a:t>
            </a:r>
          </a:p>
          <a:p>
            <a:pPr marL="0" indent="0">
              <a:lnSpc>
                <a:spcPct val="150000"/>
              </a:lnSpc>
              <a:buNone/>
            </a:pPr>
            <a:r>
              <a:rPr lang="en-US" sz="3200" b="1" dirty="0"/>
              <a:t>Private regulation</a:t>
            </a:r>
          </a:p>
          <a:p>
            <a:pPr marL="0" indent="0">
              <a:buNone/>
            </a:pPr>
            <a:endParaRPr lang="en-US" sz="20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84313" y="2324100"/>
            <a:ext cx="4272008" cy="2857500"/>
          </a:xfrm>
          <a:prstGeom prst="rect">
            <a:avLst/>
          </a:prstGeom>
        </p:spPr>
      </p:pic>
      <p:pic>
        <p:nvPicPr>
          <p:cNvPr id="5" name="Picture 4">
            <a:extLst>
              <a:ext uri="{FF2B5EF4-FFF2-40B4-BE49-F238E27FC236}">
                <a16:creationId xmlns:a16="http://schemas.microsoft.com/office/drawing/2014/main" id="{EE243971-26B7-487A-B71A-49D6C7F4D118}"/>
              </a:ext>
            </a:extLst>
          </p:cNvPr>
          <p:cNvPicPr>
            <a:picLocks noChangeAspect="1"/>
          </p:cNvPicPr>
          <p:nvPr/>
        </p:nvPicPr>
        <p:blipFill>
          <a:blip r:embed="rId4"/>
          <a:stretch>
            <a:fillRect/>
          </a:stretch>
        </p:blipFill>
        <p:spPr>
          <a:xfrm>
            <a:off x="623844" y="4554515"/>
            <a:ext cx="2500356" cy="1707832"/>
          </a:xfrm>
          <a:prstGeom prst="rect">
            <a:avLst/>
          </a:prstGeom>
          <a:ln w="28575" cmpd="sng">
            <a:noFill/>
          </a:ln>
        </p:spPr>
      </p:pic>
    </p:spTree>
    <p:extLst>
      <p:ext uri="{BB962C8B-B14F-4D97-AF65-F5344CB8AC3E}">
        <p14:creationId xmlns:p14="http://schemas.microsoft.com/office/powerpoint/2010/main" val="32083447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Business and Society Template final sample">
  <a:themeElements>
    <a:clrScheme name="B&amp;S">
      <a:dk1>
        <a:srgbClr val="000000"/>
      </a:dk1>
      <a:lt1>
        <a:srgbClr val="FFFFFF"/>
      </a:lt1>
      <a:dk2>
        <a:srgbClr val="44546A"/>
      </a:dk2>
      <a:lt2>
        <a:srgbClr val="E7E6E6"/>
      </a:lt2>
      <a:accent1>
        <a:srgbClr val="FE4E5A"/>
      </a:accent1>
      <a:accent2>
        <a:srgbClr val="40B4E5"/>
      </a:accent2>
      <a:accent3>
        <a:srgbClr val="125F9A"/>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siness and Society Template final sample" id="{D2099020-F500-374D-A0DF-66B7CD087008}" vid="{347D7548-E6AA-8148-A865-2DA801426D12}"/>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Business and Society Template final sample</Template>
  <TotalTime>4146</TotalTime>
  <Words>3084</Words>
  <Application>Microsoft Office PowerPoint</Application>
  <PresentationFormat>On-screen Show (4:3)</PresentationFormat>
  <Paragraphs>333</Paragraphs>
  <Slides>26</Slides>
  <Notes>22</Notes>
  <HiddenSlides>5</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Calibri</vt:lpstr>
      <vt:lpstr>Calibri Light</vt:lpstr>
      <vt:lpstr>Tahoma</vt:lpstr>
      <vt:lpstr>Times New Roman</vt:lpstr>
      <vt:lpstr>Wingdings</vt:lpstr>
      <vt:lpstr>Business and Society Template final sample</vt:lpstr>
      <vt:lpstr>Business and Its Suppliers</vt:lpstr>
      <vt:lpstr>Suppliers</vt:lpstr>
      <vt:lpstr>Suppliers2</vt:lpstr>
      <vt:lpstr>A Supply Chain Map for a Cotton T-Shirt </vt:lpstr>
      <vt:lpstr>Social, Ethical, and Environmental Issues</vt:lpstr>
      <vt:lpstr>Social Issues</vt:lpstr>
      <vt:lpstr>Ethical Issues1 </vt:lpstr>
      <vt:lpstr>Supply Chain Issues</vt:lpstr>
      <vt:lpstr>Private Regulation of the  Business – Supplier Relationship1 </vt:lpstr>
      <vt:lpstr>Percentage of Firms in Developed Countries with a Supply Chain Code of Conduct, 2006-2015</vt:lpstr>
      <vt:lpstr>Private Regulation of the  Business – Supplier Relationship3</vt:lpstr>
      <vt:lpstr>Drivers of Social and Environmental Responsibility in Supply Chains</vt:lpstr>
      <vt:lpstr>Supply Chain Auditing1 </vt:lpstr>
      <vt:lpstr>Audit – Drawbacks </vt:lpstr>
      <vt:lpstr>Supply Chain Auditing2</vt:lpstr>
      <vt:lpstr>What do companies do when  an audit reveals a gap?</vt:lpstr>
      <vt:lpstr>Supplier Development and Capability Building1</vt:lpstr>
      <vt:lpstr>Supplier Development and  Capability Building2</vt:lpstr>
      <vt:lpstr>Supplier Development and Capability Building - Benefits</vt:lpstr>
      <vt:lpstr>Lead Firm Responses to Supply Chain Audits of Social, Ethical, and Environmental Performance </vt:lpstr>
      <vt:lpstr>End of Main Content</vt:lpstr>
      <vt:lpstr>Accessibility Content:  Text Alternatives for Images</vt:lpstr>
      <vt:lpstr>A Supply Chain Map for a Cotton T-Shirt  Text Alternative</vt:lpstr>
      <vt:lpstr>Percentage of Firms in Developed Countries with a Supply Chain Code of Conduct, 2006-2015 Text Alternative</vt:lpstr>
      <vt:lpstr>Drivers of Social and Environmental Responsibility in Supply Chains Text Alternative</vt:lpstr>
      <vt:lpstr>Lead Firm Responses to Supply Chain Audits of Social, Ethical, and Environmental Performance Text Alternative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17 Business and Its Suppliers</dc:title>
  <dc:creator>Arnaud, Anke U.</dc:creator>
  <cp:lastModifiedBy>zelimir Todorovic</cp:lastModifiedBy>
  <cp:revision>131</cp:revision>
  <cp:lastPrinted>1601-01-01T00:00:00Z</cp:lastPrinted>
  <dcterms:created xsi:type="dcterms:W3CDTF">2016-01-15T13:39:39Z</dcterms:created>
  <dcterms:modified xsi:type="dcterms:W3CDTF">2020-06-25T17:14:48Z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TC010690261033</vt:lpwstr>
  </property>
</Properties>
</file>